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78"/>
  </p:notesMasterIdLst>
  <p:handoutMasterIdLst>
    <p:handoutMasterId r:id="rId79"/>
  </p:handoutMasterIdLst>
  <p:sldIdLst>
    <p:sldId id="498" r:id="rId2"/>
    <p:sldId id="405" r:id="rId3"/>
    <p:sldId id="314" r:id="rId4"/>
    <p:sldId id="315" r:id="rId5"/>
    <p:sldId id="552" r:id="rId6"/>
    <p:sldId id="422" r:id="rId7"/>
    <p:sldId id="424" r:id="rId8"/>
    <p:sldId id="423" r:id="rId9"/>
    <p:sldId id="524" r:id="rId10"/>
    <p:sldId id="554" r:id="rId11"/>
    <p:sldId id="425" r:id="rId12"/>
    <p:sldId id="426" r:id="rId13"/>
    <p:sldId id="555" r:id="rId14"/>
    <p:sldId id="427" r:id="rId15"/>
    <p:sldId id="499" r:id="rId16"/>
    <p:sldId id="428" r:id="rId17"/>
    <p:sldId id="553" r:id="rId18"/>
    <p:sldId id="504" r:id="rId19"/>
    <p:sldId id="431" r:id="rId20"/>
    <p:sldId id="556" r:id="rId21"/>
    <p:sldId id="367" r:id="rId22"/>
    <p:sldId id="368" r:id="rId23"/>
    <p:sldId id="369" r:id="rId24"/>
    <p:sldId id="557" r:id="rId25"/>
    <p:sldId id="505" r:id="rId26"/>
    <p:sldId id="562" r:id="rId27"/>
    <p:sldId id="507" r:id="rId28"/>
    <p:sldId id="558" r:id="rId29"/>
    <p:sldId id="510" r:id="rId30"/>
    <p:sldId id="559" r:id="rId31"/>
    <p:sldId id="511" r:id="rId32"/>
    <p:sldId id="560" r:id="rId33"/>
    <p:sldId id="512" r:id="rId34"/>
    <p:sldId id="513" r:id="rId35"/>
    <p:sldId id="514" r:id="rId36"/>
    <p:sldId id="568" r:id="rId37"/>
    <p:sldId id="521" r:id="rId38"/>
    <p:sldId id="520" r:id="rId39"/>
    <p:sldId id="516" r:id="rId40"/>
    <p:sldId id="517" r:id="rId41"/>
    <p:sldId id="561" r:id="rId42"/>
    <p:sldId id="443" r:id="rId43"/>
    <p:sldId id="563" r:id="rId44"/>
    <p:sldId id="325" r:id="rId45"/>
    <p:sldId id="329" r:id="rId46"/>
    <p:sldId id="564" r:id="rId47"/>
    <p:sldId id="547" r:id="rId48"/>
    <p:sldId id="569" r:id="rId49"/>
    <p:sldId id="451" r:id="rId50"/>
    <p:sldId id="450" r:id="rId51"/>
    <p:sldId id="330" r:id="rId52"/>
    <p:sldId id="551" r:id="rId53"/>
    <p:sldId id="565" r:id="rId54"/>
    <p:sldId id="418" r:id="rId55"/>
    <p:sldId id="331" r:id="rId56"/>
    <p:sldId id="566" r:id="rId57"/>
    <p:sldId id="332" r:id="rId58"/>
    <p:sldId id="452" r:id="rId59"/>
    <p:sldId id="333" r:id="rId60"/>
    <p:sldId id="334" r:id="rId61"/>
    <p:sldId id="419" r:id="rId62"/>
    <p:sldId id="567" r:id="rId63"/>
    <p:sldId id="336" r:id="rId64"/>
    <p:sldId id="549" r:id="rId65"/>
    <p:sldId id="537" r:id="rId66"/>
    <p:sldId id="335" r:id="rId67"/>
    <p:sldId id="538" r:id="rId68"/>
    <p:sldId id="539" r:id="rId69"/>
    <p:sldId id="338" r:id="rId70"/>
    <p:sldId id="421" r:id="rId71"/>
    <p:sldId id="453" r:id="rId72"/>
    <p:sldId id="454" r:id="rId73"/>
    <p:sldId id="339" r:id="rId74"/>
    <p:sldId id="455" r:id="rId75"/>
    <p:sldId id="340" r:id="rId76"/>
    <p:sldId id="404" r:id="rId77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ADFDF"/>
    <a:srgbClr val="FF6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1" autoAdjust="0"/>
    <p:restoredTop sz="88008"/>
  </p:normalViewPr>
  <p:slideViewPr>
    <p:cSldViewPr snapToGrid="0">
      <p:cViewPr>
        <p:scale>
          <a:sx n="92" d="100"/>
          <a:sy n="92" d="100"/>
        </p:scale>
        <p:origin x="35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030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49560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Z=?;</a:t>
            </a:r>
          </a:p>
          <a:p>
            <a:r>
              <a:rPr kumimoji="1" lang="en-US" altLang="zh-CN" dirty="0"/>
              <a:t>Self-normalization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996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loss function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74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loss function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04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03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</a:p>
          <a:p>
            <a:r>
              <a:rPr kumimoji="1" lang="en-US" altLang="zh-CN" dirty="0"/>
              <a:t>Extend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extend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parameter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vector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49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Algorithm</a:t>
            </a:r>
            <a:r>
              <a:rPr kumimoji="1" lang="zh-CN" altLang="en-US" dirty="0"/>
              <a:t> </a:t>
            </a:r>
            <a:r>
              <a:rPr kumimoji="1" lang="en-US" altLang="zh-CN" dirty="0"/>
              <a:t>4.1-4.3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567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Randomly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hidden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values?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6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90922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8487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98483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411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87">
            <a:extLst>
              <a:ext uri="{FF2B5EF4-FFF2-40B4-BE49-F238E27FC236}">
                <a16:creationId xmlns:a16="http://schemas.microsoft.com/office/drawing/2014/main" id="{6EA3B6EC-A227-40ED-ACCB-6CE2AE46C1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5856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Picture 187">
            <a:extLst>
              <a:ext uri="{FF2B5EF4-FFF2-40B4-BE49-F238E27FC236}">
                <a16:creationId xmlns:a16="http://schemas.microsoft.com/office/drawing/2014/main" id="{B476170A-3F71-4235-A71D-3B9159876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50216" y="6356360"/>
            <a:ext cx="603584" cy="365125"/>
          </a:xfrm>
        </p:spPr>
        <p:txBody>
          <a:bodyPr/>
          <a:lstStyle>
            <a:lvl1pPr>
              <a:defRPr sz="1800" b="1"/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Picture 187">
            <a:extLst>
              <a:ext uri="{FF2B5EF4-FFF2-40B4-BE49-F238E27FC236}">
                <a16:creationId xmlns:a16="http://schemas.microsoft.com/office/drawing/2014/main" id="{66265493-1D51-46AC-9B41-4A8C18AFC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73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FF2B58-8887-1249-BC9A-37A01A0E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9"/>
            <a:ext cx="7134053" cy="1211804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8816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50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0" r:id="rId2"/>
    <p:sldLayoutId id="2147483681" r:id="rId3"/>
    <p:sldLayoutId id="214748368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9.png"/><Relationship Id="rId3" Type="http://schemas.openxmlformats.org/officeDocument/2006/relationships/image" Target="../media/image19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7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5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50.png"/><Relationship Id="rId5" Type="http://schemas.openxmlformats.org/officeDocument/2006/relationships/image" Target="../media/image37.png"/><Relationship Id="rId10" Type="http://schemas.openxmlformats.org/officeDocument/2006/relationships/image" Target="../media/image400.png"/><Relationship Id="rId4" Type="http://schemas.openxmlformats.org/officeDocument/2006/relationships/image" Target="../media/image40.png"/><Relationship Id="rId9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e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tags" Target="../tags/tag13.xml"/><Relationship Id="rId7" Type="http://schemas.openxmlformats.org/officeDocument/2006/relationships/image" Target="../media/image40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11" Type="http://schemas.openxmlformats.org/officeDocument/2006/relationships/image" Target="../media/image39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emf"/><Relationship Id="rId4" Type="http://schemas.openxmlformats.org/officeDocument/2006/relationships/tags" Target="../tags/tag14.xml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emf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7.png"/><Relationship Id="rId5" Type="http://schemas.openxmlformats.org/officeDocument/2006/relationships/image" Target="../media/image470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emf"/><Relationship Id="rId3" Type="http://schemas.openxmlformats.org/officeDocument/2006/relationships/tags" Target="../tags/tag22.xml"/><Relationship Id="rId7" Type="http://schemas.openxmlformats.org/officeDocument/2006/relationships/image" Target="../media/image51.emf"/><Relationship Id="rId12" Type="http://schemas.openxmlformats.org/officeDocument/2006/relationships/image" Target="../media/image64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63.emf"/><Relationship Id="rId5" Type="http://schemas.openxmlformats.org/officeDocument/2006/relationships/tags" Target="../tags/tag24.xml"/><Relationship Id="rId10" Type="http://schemas.openxmlformats.org/officeDocument/2006/relationships/image" Target="../media/image62.emf"/><Relationship Id="rId4" Type="http://schemas.openxmlformats.org/officeDocument/2006/relationships/tags" Target="../tags/tag23.xml"/><Relationship Id="rId9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67.png"/><Relationship Id="rId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6" Type="http://schemas.openxmlformats.org/officeDocument/2006/relationships/image" Target="../media/image77.png"/><Relationship Id="rId5" Type="http://schemas.openxmlformats.org/officeDocument/2006/relationships/image" Target="../media/image68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0.wmf"/><Relationship Id="rId2" Type="http://schemas.openxmlformats.org/officeDocument/2006/relationships/tags" Target="../tags/tag2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78.emf"/><Relationship Id="rId5" Type="http://schemas.openxmlformats.org/officeDocument/2006/relationships/image" Target="../media/image81.png"/><Relationship Id="rId10" Type="http://schemas.openxmlformats.org/officeDocument/2006/relationships/image" Target="../media/image7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6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5" Type="http://schemas.openxmlformats.org/officeDocument/2006/relationships/image" Target="../media/image86.emf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6" Type="http://schemas.openxmlformats.org/officeDocument/2006/relationships/image" Target="../media/image78.png"/><Relationship Id="rId5" Type="http://schemas.openxmlformats.org/officeDocument/2006/relationships/image" Target="../media/image86.emf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7.wmf"/><Relationship Id="rId2" Type="http://schemas.openxmlformats.org/officeDocument/2006/relationships/tags" Target="../tags/tag3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8.png"/><Relationship Id="rId4" Type="http://schemas.openxmlformats.org/officeDocument/2006/relationships/notesSlide" Target="../notesSlides/notesSlide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0.png"/><Relationship Id="rId5" Type="http://schemas.openxmlformats.org/officeDocument/2006/relationships/image" Target="../media/image94.png"/><Relationship Id="rId4" Type="http://schemas.openxmlformats.org/officeDocument/2006/relationships/image" Target="../media/image8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6.png"/><Relationship Id="rId4" Type="http://schemas.openxmlformats.org/officeDocument/2006/relationships/image" Target="../media/image920.png"/><Relationship Id="rId9" Type="http://schemas.openxmlformats.org/officeDocument/2006/relationships/image" Target="../media/image6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9.png"/><Relationship Id="rId11" Type="http://schemas.openxmlformats.org/officeDocument/2006/relationships/image" Target="../media/image104.emf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60.png"/><Relationship Id="rId9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4.emf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6" Type="http://schemas.openxmlformats.org/officeDocument/2006/relationships/image" Target="../media/image112.png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b="1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b="1" i="1" dirty="0"/>
              <a:t>Westlake University</a:t>
            </a:r>
            <a:endParaRPr b="1" i="1" dirty="0"/>
          </a:p>
        </p:txBody>
      </p:sp>
      <p:sp>
        <p:nvSpPr>
          <p:cNvPr id="514" name="Google Shape;514;p27"/>
          <p:cNvSpPr/>
          <p:nvPr/>
        </p:nvSpPr>
        <p:spPr>
          <a:xfrm>
            <a:off x="7666988" y="3637115"/>
            <a:ext cx="3446079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7945721" y="3869181"/>
            <a:ext cx="2888607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8969593" y="4687834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8969593" y="4272685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8969593" y="4081421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8969593" y="4480280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281580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8969593" y="3956649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281580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051823" y="4272685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281580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281580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281580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426726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42672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426726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198158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198158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198158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426726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198158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198158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42672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8969594" y="4895425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739870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510149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739870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510149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510149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510149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510149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510149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739870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739870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739870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739870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8953267" y="5189298"/>
            <a:ext cx="866519" cy="507305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051825" y="3956649"/>
            <a:ext cx="2690383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05182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051825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05182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05182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656481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656481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656481" y="4480280"/>
            <a:ext cx="169103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344494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656481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656481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344494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114771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114771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11477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11477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114771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11477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573059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344494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886205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344498" y="4272685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344498" y="4081421"/>
            <a:ext cx="397705" cy="17551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573059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344494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573059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88620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88620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88620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886205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780652" y="3696617"/>
            <a:ext cx="149316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780652" y="3696619"/>
            <a:ext cx="149316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794639" y="3709445"/>
            <a:ext cx="122500" cy="123620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794639" y="3770067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425326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582739" y="3602231"/>
            <a:ext cx="91849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740107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441900" y="3103034"/>
            <a:ext cx="36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307193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477448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092611" y="3364615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791143" y="3453276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599911" y="3453276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452975" y="2830532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553831" y="1396086"/>
            <a:ext cx="3499375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553831" y="1396084"/>
            <a:ext cx="3499375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694973" y="1872345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788566" y="1970042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058559" y="1970042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6929663" y="1970041"/>
            <a:ext cx="61097" cy="16828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195595" y="2117895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259377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350285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826556" y="2295644"/>
            <a:ext cx="2316212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282359" y="2295644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560492" y="2295644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826555" y="2477458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489981" y="2477458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044959" y="2581953"/>
            <a:ext cx="705620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806159" y="2581953"/>
            <a:ext cx="142532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551089" y="2581953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29736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04229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042291" y="2709468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826555" y="2581953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826555" y="2709468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826555" y="2837021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826555" y="2964536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371883" y="2709468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036884" y="28370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036884" y="296726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036884" y="309888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036884" y="322912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044959" y="3229125"/>
            <a:ext cx="1237508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778973" y="3098885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082893" y="2964536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033140" y="1747162"/>
            <a:ext cx="1485732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033140" y="1747162"/>
            <a:ext cx="1485732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113620" y="2020059"/>
            <a:ext cx="1328271" cy="197083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437802" y="1817115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177738" y="2250932"/>
            <a:ext cx="943465" cy="2220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179478" y="2250932"/>
            <a:ext cx="91001" cy="2220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305435" y="2250932"/>
            <a:ext cx="73487" cy="2220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177735" y="2354728"/>
            <a:ext cx="539993" cy="2220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726990" y="2354728"/>
            <a:ext cx="170325" cy="2220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782997" y="2414197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726991" y="2414197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592884" y="2414197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447137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301356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301356" y="2487680"/>
            <a:ext cx="875817" cy="2220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177736" y="2414197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177736" y="2487680"/>
            <a:ext cx="52511" cy="2220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177736" y="2559978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177736" y="2633466"/>
            <a:ext cx="52511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230799" y="2487680"/>
            <a:ext cx="128303" cy="2220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297858" y="2559978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782998" y="2783898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891441" y="2709258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065193" y="2633466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177736" y="2149477"/>
            <a:ext cx="437349" cy="2220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177734" y="2961145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177734" y="3050921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177737" y="3140734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177737" y="3677156"/>
            <a:ext cx="705563" cy="2220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820300" y="2857346"/>
            <a:ext cx="209935" cy="2220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098998" y="2857346"/>
            <a:ext cx="279925" cy="2220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098998" y="2961145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177737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177737" y="3881253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313031" y="3881253"/>
            <a:ext cx="656585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343341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507759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673363" y="3813604"/>
            <a:ext cx="106175" cy="2220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838967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003384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168989" y="3813604"/>
            <a:ext cx="72332" cy="2220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0947413" y="1102257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0947413" y="1092957"/>
            <a:ext cx="1141724" cy="52511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0947413" y="1102257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010373" y="1311002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059356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829032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1925836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059355" y="1568725"/>
            <a:ext cx="415185" cy="17551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480339" y="1568725"/>
            <a:ext cx="131835" cy="17551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524671" y="1615398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481531" y="1615398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377733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265759" y="1615398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153817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153817" y="1671370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059353" y="1615398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059353" y="167137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059353" y="172734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867519" y="1671370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151475" y="1727340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524669" y="1799633"/>
            <a:ext cx="320724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740407" y="1761145"/>
            <a:ext cx="104985" cy="17551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059351" y="1411301"/>
            <a:ext cx="335897" cy="17551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059355" y="1957062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552639" y="1856797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767221" y="1856797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767221" y="1936084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059351" y="2011876"/>
            <a:ext cx="81668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161996" y="2011876"/>
            <a:ext cx="504964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73135" y="210994"/>
            <a:ext cx="4782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Three-Layers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9FE38582-AE42-40AD-B35E-BAB1B3B2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4" t="-520" r="1124" b="520"/>
          <a:stretch/>
        </p:blipFill>
        <p:spPr>
          <a:xfrm>
            <a:off x="8014717" y="1327334"/>
            <a:ext cx="3080717" cy="3939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1096565" y="1445457"/>
                <a:ext cx="6671022" cy="3913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 layer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- receives input data and represents them using vectors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Hidden layers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- induces useful non-linear features from the input vectors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 layer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𝑜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- makes predictions according to the features extracted from the hidden layers.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65" y="1445457"/>
                <a:ext cx="6671022" cy="3913635"/>
              </a:xfrm>
              <a:prstGeom prst="rect">
                <a:avLst/>
              </a:prstGeom>
              <a:blipFill>
                <a:blip r:embed="rId3"/>
                <a:stretch>
                  <a:fillRect l="-1331" b="-32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75FC295-C40C-D746-8BA2-05CFB12FB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2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95862" y="223888"/>
            <a:ext cx="6761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Multi-Layer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 (NLP)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5D542A-83D4-472F-939A-2FFAABFB6848}"/>
              </a:ext>
            </a:extLst>
          </p:cNvPr>
          <p:cNvSpPr/>
          <p:nvPr/>
        </p:nvSpPr>
        <p:spPr>
          <a:xfrm>
            <a:off x="1096565" y="2166674"/>
            <a:ext cx="10257235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Two-layer and three-layer perceptron are called multi-layer 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</a:rPr>
              <a:t>perceptrons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They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are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both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non-linear.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Non-linear activation is key to representation power.</a:t>
            </a:r>
            <a:endParaRPr lang="en-US" altLang="zh-CN" sz="2400" dirty="0">
              <a:latin typeface="Palatino" pitchFamily="2" charset="77"/>
              <a:ea typeface="Palatino" pitchFamily="2" charset="77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zh-CN" altLang="en-US" sz="24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75FC295-C40C-D746-8BA2-05CFB12FB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47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85787" y="178483"/>
            <a:ext cx="5940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Activation Function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5D542A-83D4-472F-939A-2FFAABFB6848}"/>
              </a:ext>
            </a:extLst>
          </p:cNvPr>
          <p:cNvSpPr/>
          <p:nvPr/>
        </p:nvSpPr>
        <p:spPr>
          <a:xfrm>
            <a:off x="1032272" y="1326482"/>
            <a:ext cx="5835524" cy="589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Non-linear activation functions</a:t>
            </a:r>
            <a:endParaRPr lang="zh-CN" altLang="en-US" sz="2400" dirty="0"/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B0842EE6-F070-4F62-9582-A9DC43CB1578}"/>
              </a:ext>
            </a:extLst>
          </p:cNvPr>
          <p:cNvSpPr/>
          <p:nvPr/>
        </p:nvSpPr>
        <p:spPr>
          <a:xfrm>
            <a:off x="664367" y="2793076"/>
            <a:ext cx="453629" cy="3000504"/>
          </a:xfrm>
          <a:prstGeom prst="leftBrace">
            <a:avLst>
              <a:gd name="adj1" fmla="val 59226"/>
              <a:gd name="adj2" fmla="val 4900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96851318-297B-C44E-AFB1-F30CC9EEF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4EEF2-8B15-0C42-8BAF-D8CDFF56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83" y="2005676"/>
            <a:ext cx="9258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15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13174" y="269918"/>
            <a:ext cx="30514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28761" y="1039359"/>
            <a:ext cx="10094366" cy="5393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From One Layer to Multiple Layers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Multi-Layer Perceptron for Text Classification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Analyzing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8.1.3 Training a Multi-Layer Perceptron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Neural Language Models and Word Embedding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Neural n-gram Language Modelling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Fast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400802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06036" y="256769"/>
            <a:ext cx="6750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Network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1153716" y="1659967"/>
                <a:ext cx="9107884" cy="3244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Matrix-vector notation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Concatenation of </a:t>
                </a:r>
                <a:r>
                  <a:rPr lang="en-US" altLang="zh-CN" sz="2400" i="1" dirty="0">
                    <a:latin typeface="Palatino"/>
                  </a:rPr>
                  <a:t>column</a:t>
                </a:r>
                <a:r>
                  <a:rPr lang="en-US" altLang="zh-CN" sz="2400" dirty="0">
                    <a:latin typeface="Palatino"/>
                  </a:rPr>
                  <a:t> vectors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;...;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Single layer perceptron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16" y="1659967"/>
                <a:ext cx="9107884" cy="3244927"/>
              </a:xfrm>
              <a:prstGeom prst="rect">
                <a:avLst/>
              </a:prstGeom>
              <a:blipFill>
                <a:blip r:embed="rId2"/>
                <a:stretch>
                  <a:fillRect l="-9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E3E0647-BEF2-4B3D-8F20-22A2F98BD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7" t="260" r="38162" b="-260"/>
          <a:stretch/>
        </p:blipFill>
        <p:spPr>
          <a:xfrm>
            <a:off x="8278615" y="1428886"/>
            <a:ext cx="2611405" cy="4556040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A3E7190-4C68-E345-8B2E-1C0218EA83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72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13834" y="176085"/>
            <a:ext cx="71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Matrix Vector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1028701" y="1216371"/>
                <a:ext cx="9203078" cy="2942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Multi-layer perceptron, we use </a:t>
                </a:r>
                <a:r>
                  <a:rPr lang="en-US" altLang="zh-CN" sz="2400" b="1" dirty="0">
                    <a:latin typeface="Palatino"/>
                  </a:rPr>
                  <a:t>h</a:t>
                </a:r>
                <a:r>
                  <a:rPr lang="en-US" altLang="zh-CN" sz="2400" dirty="0">
                    <a:latin typeface="Palatino"/>
                  </a:rPr>
                  <a:t> to denote hidden layers as: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eqArr>
                        <m:eqArr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2400" i="1">
                              <a:latin typeface="Palatino"/>
                            </a:rPr>
                            <m:t> 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zh-CN" altLang="en-US" sz="2400" i="1">
                              <a:latin typeface="Palatino"/>
                            </a:rPr>
                            <m:t>   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2400" i="1">
                              <a:latin typeface="Palatino"/>
                            </a:rPr>
                            <m:t> 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zh-CN" altLang="en-US" sz="2400" i="1">
                              <a:latin typeface="Palatino"/>
                            </a:rPr>
                            <m:t> </m:t>
                          </m:r>
                        </m:e>
                      </m:eqArr>
                    </m:oMath>
                  </m:oMathPara>
                </a14:m>
                <a:endParaRPr lang="en-US" altLang="zh-CN" sz="24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  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1" y="1216371"/>
                <a:ext cx="9203078" cy="2942280"/>
              </a:xfrm>
              <a:prstGeom prst="rect">
                <a:avLst/>
              </a:prstGeom>
              <a:blipFill>
                <a:blip r:embed="rId2"/>
                <a:stretch>
                  <a:fillRect l="-9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5F65C48-2A96-4787-9E5B-2C646B416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4" t="-520" r="1124" b="520"/>
          <a:stretch/>
        </p:blipFill>
        <p:spPr>
          <a:xfrm>
            <a:off x="6239495" y="2023380"/>
            <a:ext cx="3080717" cy="3939015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6DAE848-E4AE-7347-BF28-3234C4C79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57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1028701" y="1028112"/>
                <a:ext cx="9203078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/>
                </a:endParaRPr>
              </a:p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Multi-class classifier: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〉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𝐨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=〈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𝐨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;⋯;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As a result,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𝐨</m:t>
                          </m:r>
                        </m:sup>
                      </m:sSup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𝐡</m:t>
                      </m:r>
                    </m:oMath>
                  </m:oMathPara>
                </a14:m>
                <a:endParaRPr lang="zh-CN" altLang="en-US" sz="2400" dirty="0"/>
              </a:p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Applying softmax function: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1" y="1028112"/>
                <a:ext cx="9203078" cy="4524315"/>
              </a:xfrm>
              <a:prstGeom prst="rect">
                <a:avLst/>
              </a:prstGeom>
              <a:blipFill>
                <a:blip r:embed="rId2"/>
                <a:stretch>
                  <a:fillRect l="-966" b="-176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D58C032-6FC8-634E-83ED-B773EEB29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流程图: 接点 37">
            <a:extLst>
              <a:ext uri="{FF2B5EF4-FFF2-40B4-BE49-F238E27FC236}">
                <a16:creationId xmlns:a16="http://schemas.microsoft.com/office/drawing/2014/main" id="{7ADAF816-730B-1F4D-87AC-F01D500CE633}"/>
              </a:ext>
            </a:extLst>
          </p:cNvPr>
          <p:cNvSpPr/>
          <p:nvPr/>
        </p:nvSpPr>
        <p:spPr>
          <a:xfrm>
            <a:off x="8363621" y="2887757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接点 38">
            <a:extLst>
              <a:ext uri="{FF2B5EF4-FFF2-40B4-BE49-F238E27FC236}">
                <a16:creationId xmlns:a16="http://schemas.microsoft.com/office/drawing/2014/main" id="{A8DE3AF6-5A87-9249-A0D3-9ADF227EDD41}"/>
              </a:ext>
            </a:extLst>
          </p:cNvPr>
          <p:cNvSpPr/>
          <p:nvPr/>
        </p:nvSpPr>
        <p:spPr>
          <a:xfrm>
            <a:off x="8363621" y="3586003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39">
            <a:extLst>
              <a:ext uri="{FF2B5EF4-FFF2-40B4-BE49-F238E27FC236}">
                <a16:creationId xmlns:a16="http://schemas.microsoft.com/office/drawing/2014/main" id="{CB0165E8-DE9C-CB42-AFA1-0FC6CE105163}"/>
              </a:ext>
            </a:extLst>
          </p:cNvPr>
          <p:cNvSpPr/>
          <p:nvPr/>
        </p:nvSpPr>
        <p:spPr>
          <a:xfrm>
            <a:off x="8363621" y="4259085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40">
            <a:extLst>
              <a:ext uri="{FF2B5EF4-FFF2-40B4-BE49-F238E27FC236}">
                <a16:creationId xmlns:a16="http://schemas.microsoft.com/office/drawing/2014/main" id="{5F2839E4-AA4F-A446-A2C6-97EEE86D4A4E}"/>
              </a:ext>
            </a:extLst>
          </p:cNvPr>
          <p:cNvSpPr/>
          <p:nvPr/>
        </p:nvSpPr>
        <p:spPr>
          <a:xfrm>
            <a:off x="9341521" y="3162077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接点 41">
            <a:extLst>
              <a:ext uri="{FF2B5EF4-FFF2-40B4-BE49-F238E27FC236}">
                <a16:creationId xmlns:a16="http://schemas.microsoft.com/office/drawing/2014/main" id="{10728B88-6B5D-4843-AD35-A2D39C007D87}"/>
              </a:ext>
            </a:extLst>
          </p:cNvPr>
          <p:cNvSpPr/>
          <p:nvPr/>
        </p:nvSpPr>
        <p:spPr>
          <a:xfrm>
            <a:off x="9341521" y="3860323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42">
            <a:extLst>
              <a:ext uri="{FF2B5EF4-FFF2-40B4-BE49-F238E27FC236}">
                <a16:creationId xmlns:a16="http://schemas.microsoft.com/office/drawing/2014/main" id="{C21BAD47-0CB8-3544-AEF2-382562F9EC18}"/>
              </a:ext>
            </a:extLst>
          </p:cNvPr>
          <p:cNvSpPr/>
          <p:nvPr/>
        </p:nvSpPr>
        <p:spPr>
          <a:xfrm>
            <a:off x="9341521" y="4609852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43">
            <a:extLst>
              <a:ext uri="{FF2B5EF4-FFF2-40B4-BE49-F238E27FC236}">
                <a16:creationId xmlns:a16="http://schemas.microsoft.com/office/drawing/2014/main" id="{6D17793F-DB53-5D4A-8AA4-5643F6042AE2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8820821" y="3116357"/>
            <a:ext cx="520700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44">
            <a:extLst>
              <a:ext uri="{FF2B5EF4-FFF2-40B4-BE49-F238E27FC236}">
                <a16:creationId xmlns:a16="http://schemas.microsoft.com/office/drawing/2014/main" id="{4E710444-283C-EE48-81DE-C2E95AD647CD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8820821" y="3116357"/>
            <a:ext cx="520700" cy="972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45">
            <a:extLst>
              <a:ext uri="{FF2B5EF4-FFF2-40B4-BE49-F238E27FC236}">
                <a16:creationId xmlns:a16="http://schemas.microsoft.com/office/drawing/2014/main" id="{B76B3B19-A79E-5A46-80A1-5ACAA9516C0F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8820821" y="3116357"/>
            <a:ext cx="520700" cy="172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6">
            <a:extLst>
              <a:ext uri="{FF2B5EF4-FFF2-40B4-BE49-F238E27FC236}">
                <a16:creationId xmlns:a16="http://schemas.microsoft.com/office/drawing/2014/main" id="{3DD4D238-A37E-6B46-9C00-AB4B7DCD58E0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8820821" y="3390677"/>
            <a:ext cx="520700" cy="423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47">
            <a:extLst>
              <a:ext uri="{FF2B5EF4-FFF2-40B4-BE49-F238E27FC236}">
                <a16:creationId xmlns:a16="http://schemas.microsoft.com/office/drawing/2014/main" id="{07CAF636-4B1A-3A40-A282-A86DD6C22D6F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8820821" y="3814603"/>
            <a:ext cx="520700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48">
            <a:extLst>
              <a:ext uri="{FF2B5EF4-FFF2-40B4-BE49-F238E27FC236}">
                <a16:creationId xmlns:a16="http://schemas.microsoft.com/office/drawing/2014/main" id="{0732922B-E451-3E45-8C66-802A5159326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8820821" y="3814603"/>
            <a:ext cx="520700" cy="1023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49">
            <a:extLst>
              <a:ext uri="{FF2B5EF4-FFF2-40B4-BE49-F238E27FC236}">
                <a16:creationId xmlns:a16="http://schemas.microsoft.com/office/drawing/2014/main" id="{AE85991E-586A-6D4D-A083-4D78A960E218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8820821" y="3390677"/>
            <a:ext cx="520700" cy="109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50">
            <a:extLst>
              <a:ext uri="{FF2B5EF4-FFF2-40B4-BE49-F238E27FC236}">
                <a16:creationId xmlns:a16="http://schemas.microsoft.com/office/drawing/2014/main" id="{F0E6BA46-1E50-9341-AC20-75BE03A58EF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8820821" y="4088923"/>
            <a:ext cx="520700" cy="39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51">
            <a:extLst>
              <a:ext uri="{FF2B5EF4-FFF2-40B4-BE49-F238E27FC236}">
                <a16:creationId xmlns:a16="http://schemas.microsoft.com/office/drawing/2014/main" id="{24468573-E9FF-364F-992B-3CB4BE3DA4F9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8820821" y="4487685"/>
            <a:ext cx="520700" cy="35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接点 52">
            <a:extLst>
              <a:ext uri="{FF2B5EF4-FFF2-40B4-BE49-F238E27FC236}">
                <a16:creationId xmlns:a16="http://schemas.microsoft.com/office/drawing/2014/main" id="{01FECB52-701E-C04F-A1A7-5DC980E92FDC}"/>
              </a:ext>
            </a:extLst>
          </p:cNvPr>
          <p:cNvSpPr/>
          <p:nvPr/>
        </p:nvSpPr>
        <p:spPr>
          <a:xfrm>
            <a:off x="9341521" y="2516610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62">
            <a:extLst>
              <a:ext uri="{FF2B5EF4-FFF2-40B4-BE49-F238E27FC236}">
                <a16:creationId xmlns:a16="http://schemas.microsoft.com/office/drawing/2014/main" id="{BC126B8F-A2BD-6547-9256-B79A0FD6A9CD}"/>
              </a:ext>
            </a:extLst>
          </p:cNvPr>
          <p:cNvSpPr/>
          <p:nvPr/>
        </p:nvSpPr>
        <p:spPr>
          <a:xfrm>
            <a:off x="10319421" y="2921031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接点 63">
            <a:extLst>
              <a:ext uri="{FF2B5EF4-FFF2-40B4-BE49-F238E27FC236}">
                <a16:creationId xmlns:a16="http://schemas.microsoft.com/office/drawing/2014/main" id="{E61C3855-E22F-834C-BB12-904475116B2B}"/>
              </a:ext>
            </a:extLst>
          </p:cNvPr>
          <p:cNvSpPr/>
          <p:nvPr/>
        </p:nvSpPr>
        <p:spPr>
          <a:xfrm>
            <a:off x="10319421" y="3619277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接点 64">
            <a:extLst>
              <a:ext uri="{FF2B5EF4-FFF2-40B4-BE49-F238E27FC236}">
                <a16:creationId xmlns:a16="http://schemas.microsoft.com/office/drawing/2014/main" id="{9DD7618B-D0AF-8C42-A4B2-93A8C3F1036F}"/>
              </a:ext>
            </a:extLst>
          </p:cNvPr>
          <p:cNvSpPr/>
          <p:nvPr/>
        </p:nvSpPr>
        <p:spPr>
          <a:xfrm>
            <a:off x="10319421" y="4292359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70">
            <a:extLst>
              <a:ext uri="{FF2B5EF4-FFF2-40B4-BE49-F238E27FC236}">
                <a16:creationId xmlns:a16="http://schemas.microsoft.com/office/drawing/2014/main" id="{93F43EF6-2055-0140-8878-322720A73214}"/>
              </a:ext>
            </a:extLst>
          </p:cNvPr>
          <p:cNvSpPr txBox="1"/>
          <p:nvPr/>
        </p:nvSpPr>
        <p:spPr>
          <a:xfrm>
            <a:off x="8423847" y="4037272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7" name="文本框 71">
            <a:extLst>
              <a:ext uri="{FF2B5EF4-FFF2-40B4-BE49-F238E27FC236}">
                <a16:creationId xmlns:a16="http://schemas.microsoft.com/office/drawing/2014/main" id="{65A9A99D-AB28-484A-80DD-9A4035866D7A}"/>
              </a:ext>
            </a:extLst>
          </p:cNvPr>
          <p:cNvSpPr txBox="1"/>
          <p:nvPr/>
        </p:nvSpPr>
        <p:spPr>
          <a:xfrm>
            <a:off x="9400556" y="4331443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8" name="文本框 72">
            <a:extLst>
              <a:ext uri="{FF2B5EF4-FFF2-40B4-BE49-F238E27FC236}">
                <a16:creationId xmlns:a16="http://schemas.microsoft.com/office/drawing/2014/main" id="{001CBEE0-B9B2-0349-800F-5C784CD33A44}"/>
              </a:ext>
            </a:extLst>
          </p:cNvPr>
          <p:cNvSpPr txBox="1"/>
          <p:nvPr/>
        </p:nvSpPr>
        <p:spPr>
          <a:xfrm>
            <a:off x="10382921" y="4076341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29" name="直接箭头连接符 73">
            <a:extLst>
              <a:ext uri="{FF2B5EF4-FFF2-40B4-BE49-F238E27FC236}">
                <a16:creationId xmlns:a16="http://schemas.microsoft.com/office/drawing/2014/main" id="{F104945F-6221-6B4A-966E-CBEEC3579A35}"/>
              </a:ext>
            </a:extLst>
          </p:cNvPr>
          <p:cNvCxnSpPr>
            <a:cxnSpLocks/>
            <a:stCxn id="5" idx="6"/>
            <a:endCxn id="22" idx="2"/>
          </p:cNvCxnSpPr>
          <p:nvPr/>
        </p:nvCxnSpPr>
        <p:spPr>
          <a:xfrm flipV="1">
            <a:off x="8820821" y="2745210"/>
            <a:ext cx="520700" cy="371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76">
            <a:extLst>
              <a:ext uri="{FF2B5EF4-FFF2-40B4-BE49-F238E27FC236}">
                <a16:creationId xmlns:a16="http://schemas.microsoft.com/office/drawing/2014/main" id="{FF6DC018-F1CF-A64E-B9CC-9710519D5AA7}"/>
              </a:ext>
            </a:extLst>
          </p:cNvPr>
          <p:cNvCxnSpPr>
            <a:cxnSpLocks/>
            <a:stCxn id="6" idx="6"/>
            <a:endCxn id="22" idx="2"/>
          </p:cNvCxnSpPr>
          <p:nvPr/>
        </p:nvCxnSpPr>
        <p:spPr>
          <a:xfrm flipV="1">
            <a:off x="8820821" y="2745210"/>
            <a:ext cx="520700" cy="1069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9">
            <a:extLst>
              <a:ext uri="{FF2B5EF4-FFF2-40B4-BE49-F238E27FC236}">
                <a16:creationId xmlns:a16="http://schemas.microsoft.com/office/drawing/2014/main" id="{A358B928-B793-364D-83BC-F92A393EF545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 flipV="1">
            <a:off x="8820821" y="2745210"/>
            <a:ext cx="520700" cy="1742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82">
            <a:extLst>
              <a:ext uri="{FF2B5EF4-FFF2-40B4-BE49-F238E27FC236}">
                <a16:creationId xmlns:a16="http://schemas.microsoft.com/office/drawing/2014/main" id="{BF59AA2F-01A4-FB40-8ECB-F155165D4EEF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9798721" y="2745210"/>
            <a:ext cx="520700" cy="404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85">
            <a:extLst>
              <a:ext uri="{FF2B5EF4-FFF2-40B4-BE49-F238E27FC236}">
                <a16:creationId xmlns:a16="http://schemas.microsoft.com/office/drawing/2014/main" id="{E3B66D44-F63A-A14F-A49E-85DDDF80EA72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9798721" y="2745210"/>
            <a:ext cx="520700" cy="1102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88">
            <a:extLst>
              <a:ext uri="{FF2B5EF4-FFF2-40B4-BE49-F238E27FC236}">
                <a16:creationId xmlns:a16="http://schemas.microsoft.com/office/drawing/2014/main" id="{053734D9-903D-9642-AED5-6E20AE5592E0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9798721" y="2745210"/>
            <a:ext cx="520700" cy="177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91">
            <a:extLst>
              <a:ext uri="{FF2B5EF4-FFF2-40B4-BE49-F238E27FC236}">
                <a16:creationId xmlns:a16="http://schemas.microsoft.com/office/drawing/2014/main" id="{8B2F4B0D-E68F-8142-A950-D700D1C4255B}"/>
              </a:ext>
            </a:extLst>
          </p:cNvPr>
          <p:cNvCxnSpPr>
            <a:cxnSpLocks/>
            <a:stCxn id="10" idx="6"/>
            <a:endCxn id="23" idx="2"/>
          </p:cNvCxnSpPr>
          <p:nvPr/>
        </p:nvCxnSpPr>
        <p:spPr>
          <a:xfrm flipV="1">
            <a:off x="9798721" y="3149631"/>
            <a:ext cx="520700" cy="24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94">
            <a:extLst>
              <a:ext uri="{FF2B5EF4-FFF2-40B4-BE49-F238E27FC236}">
                <a16:creationId xmlns:a16="http://schemas.microsoft.com/office/drawing/2014/main" id="{B7EEE0F3-4858-D543-AE70-D2863C17CD28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>
            <a:off x="9798721" y="3390677"/>
            <a:ext cx="52070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97">
            <a:extLst>
              <a:ext uri="{FF2B5EF4-FFF2-40B4-BE49-F238E27FC236}">
                <a16:creationId xmlns:a16="http://schemas.microsoft.com/office/drawing/2014/main" id="{0220CFC7-0A76-9848-A6C3-FD9B3DE11BAB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9798721" y="3390677"/>
            <a:ext cx="520700" cy="1130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100">
            <a:extLst>
              <a:ext uri="{FF2B5EF4-FFF2-40B4-BE49-F238E27FC236}">
                <a16:creationId xmlns:a16="http://schemas.microsoft.com/office/drawing/2014/main" id="{9EF3E12D-8B19-CA4A-89E0-B9B77B7399A4}"/>
              </a:ext>
            </a:extLst>
          </p:cNvPr>
          <p:cNvCxnSpPr>
            <a:cxnSpLocks/>
            <a:stCxn id="11" idx="6"/>
            <a:endCxn id="23" idx="2"/>
          </p:cNvCxnSpPr>
          <p:nvPr/>
        </p:nvCxnSpPr>
        <p:spPr>
          <a:xfrm flipV="1">
            <a:off x="9798721" y="3149631"/>
            <a:ext cx="520700" cy="939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103">
            <a:extLst>
              <a:ext uri="{FF2B5EF4-FFF2-40B4-BE49-F238E27FC236}">
                <a16:creationId xmlns:a16="http://schemas.microsoft.com/office/drawing/2014/main" id="{7F54C434-999F-5C4C-A0F0-7208891B4165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9798721" y="3847877"/>
            <a:ext cx="520700" cy="24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106">
            <a:extLst>
              <a:ext uri="{FF2B5EF4-FFF2-40B4-BE49-F238E27FC236}">
                <a16:creationId xmlns:a16="http://schemas.microsoft.com/office/drawing/2014/main" id="{691FC3D5-AD09-BD40-9B0C-4B890D235D31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>
            <a:off x="9798721" y="4088923"/>
            <a:ext cx="520700" cy="432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109">
            <a:extLst>
              <a:ext uri="{FF2B5EF4-FFF2-40B4-BE49-F238E27FC236}">
                <a16:creationId xmlns:a16="http://schemas.microsoft.com/office/drawing/2014/main" id="{95244E13-46A6-FC44-8AFC-D4D65D2A55B7}"/>
              </a:ext>
            </a:extLst>
          </p:cNvPr>
          <p:cNvCxnSpPr>
            <a:cxnSpLocks/>
            <a:stCxn id="12" idx="6"/>
            <a:endCxn id="23" idx="2"/>
          </p:cNvCxnSpPr>
          <p:nvPr/>
        </p:nvCxnSpPr>
        <p:spPr>
          <a:xfrm flipV="1">
            <a:off x="9798721" y="3149631"/>
            <a:ext cx="520700" cy="1688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112">
            <a:extLst>
              <a:ext uri="{FF2B5EF4-FFF2-40B4-BE49-F238E27FC236}">
                <a16:creationId xmlns:a16="http://schemas.microsoft.com/office/drawing/2014/main" id="{1E0526D2-B03C-7B46-905B-C86DE92B0192}"/>
              </a:ext>
            </a:extLst>
          </p:cNvPr>
          <p:cNvCxnSpPr>
            <a:cxnSpLocks/>
            <a:stCxn id="12" idx="6"/>
            <a:endCxn id="24" idx="2"/>
          </p:cNvCxnSpPr>
          <p:nvPr/>
        </p:nvCxnSpPr>
        <p:spPr>
          <a:xfrm flipV="1">
            <a:off x="9798721" y="3847877"/>
            <a:ext cx="520700" cy="990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115">
            <a:extLst>
              <a:ext uri="{FF2B5EF4-FFF2-40B4-BE49-F238E27FC236}">
                <a16:creationId xmlns:a16="http://schemas.microsoft.com/office/drawing/2014/main" id="{0980A997-3BB8-614D-86E8-680B853466B4}"/>
              </a:ext>
            </a:extLst>
          </p:cNvPr>
          <p:cNvCxnSpPr>
            <a:cxnSpLocks/>
            <a:stCxn id="12" idx="6"/>
            <a:endCxn id="25" idx="2"/>
          </p:cNvCxnSpPr>
          <p:nvPr/>
        </p:nvCxnSpPr>
        <p:spPr>
          <a:xfrm flipV="1">
            <a:off x="9798721" y="4520959"/>
            <a:ext cx="520700" cy="317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125">
                <a:extLst>
                  <a:ext uri="{FF2B5EF4-FFF2-40B4-BE49-F238E27FC236}">
                    <a16:creationId xmlns:a16="http://schemas.microsoft.com/office/drawing/2014/main" id="{1DC1020E-6B82-D64A-AAC7-E71C8DD03EEC}"/>
                  </a:ext>
                </a:extLst>
              </p:cNvPr>
              <p:cNvSpPr txBox="1"/>
              <p:nvPr/>
            </p:nvSpPr>
            <p:spPr>
              <a:xfrm>
                <a:off x="7754507" y="3493699"/>
                <a:ext cx="375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4" name="文本框 125">
                <a:extLst>
                  <a:ext uri="{FF2B5EF4-FFF2-40B4-BE49-F238E27FC236}">
                    <a16:creationId xmlns:a16="http://schemas.microsoft.com/office/drawing/2014/main" id="{1DC1020E-6B82-D64A-AAC7-E71C8DD03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7" y="3493699"/>
                <a:ext cx="37512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126">
                <a:extLst>
                  <a:ext uri="{FF2B5EF4-FFF2-40B4-BE49-F238E27FC236}">
                    <a16:creationId xmlns:a16="http://schemas.microsoft.com/office/drawing/2014/main" id="{CAE703A1-583D-344C-8C33-480480F8F028}"/>
                  </a:ext>
                </a:extLst>
              </p:cNvPr>
              <p:cNvSpPr txBox="1"/>
              <p:nvPr/>
            </p:nvSpPr>
            <p:spPr>
              <a:xfrm>
                <a:off x="11427257" y="3619277"/>
                <a:ext cx="375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5" name="文本框 126">
                <a:extLst>
                  <a:ext uri="{FF2B5EF4-FFF2-40B4-BE49-F238E27FC236}">
                    <a16:creationId xmlns:a16="http://schemas.microsoft.com/office/drawing/2014/main" id="{CAE703A1-583D-344C-8C33-480480F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257" y="3619277"/>
                <a:ext cx="3751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127">
                <a:extLst>
                  <a:ext uri="{FF2B5EF4-FFF2-40B4-BE49-F238E27FC236}">
                    <a16:creationId xmlns:a16="http://schemas.microsoft.com/office/drawing/2014/main" id="{85402560-7259-0D4D-B57E-6B66FE4FC708}"/>
                  </a:ext>
                </a:extLst>
              </p:cNvPr>
              <p:cNvSpPr txBox="1"/>
              <p:nvPr/>
            </p:nvSpPr>
            <p:spPr>
              <a:xfrm>
                <a:off x="10716747" y="2855521"/>
                <a:ext cx="6350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6" name="文本框 127">
                <a:extLst>
                  <a:ext uri="{FF2B5EF4-FFF2-40B4-BE49-F238E27FC236}">
                    <a16:creationId xmlns:a16="http://schemas.microsoft.com/office/drawing/2014/main" id="{85402560-7259-0D4D-B57E-6B66FE4FC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6747" y="2855521"/>
                <a:ext cx="635002" cy="461665"/>
              </a:xfrm>
              <a:prstGeom prst="rect">
                <a:avLst/>
              </a:prstGeom>
              <a:blipFill>
                <a:blip r:embed="rId5"/>
                <a:stretch>
                  <a:fillRect r="-1961" b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128">
                <a:extLst>
                  <a:ext uri="{FF2B5EF4-FFF2-40B4-BE49-F238E27FC236}">
                    <a16:creationId xmlns:a16="http://schemas.microsoft.com/office/drawing/2014/main" id="{AC1DA70A-C10A-BF4C-B1AA-53E91BDA0006}"/>
                  </a:ext>
                </a:extLst>
              </p:cNvPr>
              <p:cNvSpPr txBox="1"/>
              <p:nvPr/>
            </p:nvSpPr>
            <p:spPr>
              <a:xfrm>
                <a:off x="10728328" y="3604011"/>
                <a:ext cx="6648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7" name="文本框 128">
                <a:extLst>
                  <a:ext uri="{FF2B5EF4-FFF2-40B4-BE49-F238E27FC236}">
                    <a16:creationId xmlns:a16="http://schemas.microsoft.com/office/drawing/2014/main" id="{AC1DA70A-C10A-BF4C-B1AA-53E91BDA0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328" y="3604011"/>
                <a:ext cx="664865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129">
                <a:extLst>
                  <a:ext uri="{FF2B5EF4-FFF2-40B4-BE49-F238E27FC236}">
                    <a16:creationId xmlns:a16="http://schemas.microsoft.com/office/drawing/2014/main" id="{96EA70CA-A2D4-3541-8641-3D44C279A26F}"/>
                  </a:ext>
                </a:extLst>
              </p:cNvPr>
              <p:cNvSpPr txBox="1"/>
              <p:nvPr/>
            </p:nvSpPr>
            <p:spPr>
              <a:xfrm>
                <a:off x="10609275" y="4251265"/>
                <a:ext cx="902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8" name="文本框 129">
                <a:extLst>
                  <a:ext uri="{FF2B5EF4-FFF2-40B4-BE49-F238E27FC236}">
                    <a16:creationId xmlns:a16="http://schemas.microsoft.com/office/drawing/2014/main" id="{96EA70CA-A2D4-3541-8641-3D44C279A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275" y="4251265"/>
                <a:ext cx="902973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大括号 130">
            <a:extLst>
              <a:ext uri="{FF2B5EF4-FFF2-40B4-BE49-F238E27FC236}">
                <a16:creationId xmlns:a16="http://schemas.microsoft.com/office/drawing/2014/main" id="{F2F981B0-DD73-B746-96F0-D38FF9A1C646}"/>
              </a:ext>
            </a:extLst>
          </p:cNvPr>
          <p:cNvSpPr/>
          <p:nvPr/>
        </p:nvSpPr>
        <p:spPr>
          <a:xfrm>
            <a:off x="11208977" y="2964349"/>
            <a:ext cx="207665" cy="1771523"/>
          </a:xfrm>
          <a:prstGeom prst="rightBrace">
            <a:avLst>
              <a:gd name="adj1" fmla="val 3757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131">
                <a:extLst>
                  <a:ext uri="{FF2B5EF4-FFF2-40B4-BE49-F238E27FC236}">
                    <a16:creationId xmlns:a16="http://schemas.microsoft.com/office/drawing/2014/main" id="{2EEB3472-0B22-EF47-89DC-BC37E754286C}"/>
                  </a:ext>
                </a:extLst>
              </p:cNvPr>
              <p:cNvSpPr txBox="1"/>
              <p:nvPr/>
            </p:nvSpPr>
            <p:spPr>
              <a:xfrm>
                <a:off x="9709831" y="2156013"/>
                <a:ext cx="375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0" name="文本框 131">
                <a:extLst>
                  <a:ext uri="{FF2B5EF4-FFF2-40B4-BE49-F238E27FC236}">
                    <a16:creationId xmlns:a16="http://schemas.microsoft.com/office/drawing/2014/main" id="{2EEB3472-0B22-EF47-89DC-BC37E7542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831" y="2156013"/>
                <a:ext cx="375128" cy="461665"/>
              </a:xfrm>
              <a:prstGeom prst="rect">
                <a:avLst/>
              </a:prstGeom>
              <a:blipFill>
                <a:blip r:embed="rId8"/>
                <a:stretch>
                  <a:fillRect l="-3333" r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">
            <a:extLst>
              <a:ext uri="{FF2B5EF4-FFF2-40B4-BE49-F238E27FC236}">
                <a16:creationId xmlns:a16="http://schemas.microsoft.com/office/drawing/2014/main" id="{A9AB8E22-6470-B044-A45A-1D6C872B469B}"/>
              </a:ext>
            </a:extLst>
          </p:cNvPr>
          <p:cNvSpPr/>
          <p:nvPr/>
        </p:nvSpPr>
        <p:spPr>
          <a:xfrm>
            <a:off x="413834" y="176085"/>
            <a:ext cx="71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Matrix Vector Notation</a:t>
            </a:r>
          </a:p>
        </p:txBody>
      </p:sp>
    </p:spTree>
    <p:extLst>
      <p:ext uri="{BB962C8B-B14F-4D97-AF65-F5344CB8AC3E}">
        <p14:creationId xmlns:p14="http://schemas.microsoft.com/office/powerpoint/2010/main" val="3115103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6868" y="171551"/>
            <a:ext cx="7234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Correlation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Classifier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35844" y="752738"/>
            <a:ext cx="888758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From a  single layer to multiple layers: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BEBE5566-9FB3-4332-AD53-7934153A7B2E}"/>
              </a:ext>
            </a:extLst>
          </p:cNvPr>
          <p:cNvSpPr/>
          <p:nvPr/>
        </p:nvSpPr>
        <p:spPr>
          <a:xfrm>
            <a:off x="1035844" y="4998009"/>
            <a:ext cx="10466345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Perceptrons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can only learn linear features.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MLP model can learn non-linear mappings between input and output.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Universal approximation theory.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4B2856-D6AC-C44F-8448-938505BE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151" y="1374739"/>
            <a:ext cx="4524120" cy="3107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E0A853-AD56-1842-83A0-5BDE32CD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012" y="1471794"/>
            <a:ext cx="1275276" cy="3010171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7D21214-4AF1-4941-9EB9-3B949A9010A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D8FA19-E13B-4121-8BBF-5D41F5A04330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52F67-3E83-5E42-8836-71F2FF67DFB5}"/>
              </a:ext>
            </a:extLst>
          </p:cNvPr>
          <p:cNvSpPr txBox="1"/>
          <p:nvPr/>
        </p:nvSpPr>
        <p:spPr>
          <a:xfrm>
            <a:off x="6342090" y="455532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accent1"/>
                </a:solidFill>
                <a:latin typeface="Palatino" pitchFamily="2" charset="77"/>
                <a:ea typeface="Palatino" pitchFamily="2" charset="77"/>
              </a:rPr>
              <a:t>Multi-Layer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1A702-7C4E-D84A-958F-B87B5413A414}"/>
              </a:ext>
            </a:extLst>
          </p:cNvPr>
          <p:cNvSpPr txBox="1"/>
          <p:nvPr/>
        </p:nvSpPr>
        <p:spPr>
          <a:xfrm>
            <a:off x="2096785" y="4528732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accent1"/>
                </a:solidFill>
                <a:latin typeface="Palatino" pitchFamily="2" charset="77"/>
                <a:ea typeface="Palatino" pitchFamily="2" charset="77"/>
              </a:rPr>
              <a:t>Single-Layer</a:t>
            </a:r>
          </a:p>
        </p:txBody>
      </p:sp>
    </p:spTree>
    <p:extLst>
      <p:ext uri="{BB962C8B-B14F-4D97-AF65-F5344CB8AC3E}">
        <p14:creationId xmlns:p14="http://schemas.microsoft.com/office/powerpoint/2010/main" val="3409791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F5D542A-83D4-472F-939A-2FFAABFB6848}"/>
              </a:ext>
            </a:extLst>
          </p:cNvPr>
          <p:cNvSpPr/>
          <p:nvPr/>
        </p:nvSpPr>
        <p:spPr>
          <a:xfrm>
            <a:off x="982266" y="1062268"/>
            <a:ext cx="947618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</a:rPr>
              <a:t>No matter for binary or multi-class classification, MLP differs from linear perceptron only in the use of hidden layers.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FB07A17F-3816-4219-B609-CD9D0F1A49C9}"/>
              </a:ext>
            </a:extLst>
          </p:cNvPr>
          <p:cNvSpPr/>
          <p:nvPr/>
        </p:nvSpPr>
        <p:spPr>
          <a:xfrm>
            <a:off x="2056844" y="2791982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6EE55E11-9F57-4481-A186-33F3D959AD6E}"/>
              </a:ext>
            </a:extLst>
          </p:cNvPr>
          <p:cNvSpPr/>
          <p:nvPr/>
        </p:nvSpPr>
        <p:spPr>
          <a:xfrm>
            <a:off x="2056844" y="3490228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1DDA0343-2DA2-442B-9ECE-15A3CB8E2F00}"/>
              </a:ext>
            </a:extLst>
          </p:cNvPr>
          <p:cNvSpPr/>
          <p:nvPr/>
        </p:nvSpPr>
        <p:spPr>
          <a:xfrm>
            <a:off x="2056844" y="4163310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97300B85-789C-4255-9794-0CEB84F71091}"/>
              </a:ext>
            </a:extLst>
          </p:cNvPr>
          <p:cNvSpPr/>
          <p:nvPr/>
        </p:nvSpPr>
        <p:spPr>
          <a:xfrm>
            <a:off x="3034744" y="2791982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F8061F6F-5C40-4E7A-928D-9C82D2C3E9AA}"/>
              </a:ext>
            </a:extLst>
          </p:cNvPr>
          <p:cNvSpPr/>
          <p:nvPr/>
        </p:nvSpPr>
        <p:spPr>
          <a:xfrm>
            <a:off x="3034744" y="3490228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5E98BCBD-18A6-41F5-AF33-FA399CE91F35}"/>
              </a:ext>
            </a:extLst>
          </p:cNvPr>
          <p:cNvSpPr/>
          <p:nvPr/>
        </p:nvSpPr>
        <p:spPr>
          <a:xfrm>
            <a:off x="3034744" y="4163310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43219F2-ABB7-40E9-81F9-573D0417DB47}"/>
              </a:ext>
            </a:extLst>
          </p:cNvPr>
          <p:cNvCxnSpPr>
            <a:stCxn id="2" idx="6"/>
            <a:endCxn id="10" idx="2"/>
          </p:cNvCxnSpPr>
          <p:nvPr/>
        </p:nvCxnSpPr>
        <p:spPr>
          <a:xfrm>
            <a:off x="2514044" y="3020582"/>
            <a:ext cx="520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8A51EC8-0CDA-489B-9D93-D2DF17F636D9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514044" y="3020582"/>
            <a:ext cx="520700" cy="69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8439247-57B4-4DB3-B823-2839A52384AD}"/>
              </a:ext>
            </a:extLst>
          </p:cNvPr>
          <p:cNvCxnSpPr>
            <a:cxnSpLocks/>
            <a:stCxn id="2" idx="6"/>
            <a:endCxn id="12" idx="2"/>
          </p:cNvCxnSpPr>
          <p:nvPr/>
        </p:nvCxnSpPr>
        <p:spPr>
          <a:xfrm>
            <a:off x="2514044" y="3020582"/>
            <a:ext cx="520700" cy="1371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EFD7839-B954-4CD0-BF92-91D5EC1784EF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514044" y="3020582"/>
            <a:ext cx="520700" cy="69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C6ECC03-B49E-4644-A8AE-63664DC01E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514044" y="3718828"/>
            <a:ext cx="520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85B3D8B-6178-4D66-8B50-2A1708AC7895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514044" y="3718828"/>
            <a:ext cx="520700" cy="673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A97E8D7-ED64-4AB6-A2B9-F5E1F6AA488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514044" y="3020582"/>
            <a:ext cx="520700" cy="1371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EE7D720-919F-4F31-B9A5-49B1FA914DAF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514044" y="3718828"/>
            <a:ext cx="520700" cy="673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FDDC30A-FFD4-4B94-8011-0385506D1DE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514044" y="4391910"/>
            <a:ext cx="520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3CD4A95F-9C6A-42BC-89DB-7BC3A8446B51}"/>
              </a:ext>
            </a:extLst>
          </p:cNvPr>
          <p:cNvSpPr/>
          <p:nvPr/>
        </p:nvSpPr>
        <p:spPr>
          <a:xfrm>
            <a:off x="6426756" y="2821255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34638A62-260E-4619-8805-BD63E52A42DE}"/>
              </a:ext>
            </a:extLst>
          </p:cNvPr>
          <p:cNvSpPr/>
          <p:nvPr/>
        </p:nvSpPr>
        <p:spPr>
          <a:xfrm>
            <a:off x="6426756" y="3519501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E9B5D723-CB54-4F43-82AF-4EF685809C0F}"/>
              </a:ext>
            </a:extLst>
          </p:cNvPr>
          <p:cNvSpPr/>
          <p:nvPr/>
        </p:nvSpPr>
        <p:spPr>
          <a:xfrm>
            <a:off x="6426756" y="4192583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B4E2B480-14B2-41A2-BD01-77CA500AB43C}"/>
              </a:ext>
            </a:extLst>
          </p:cNvPr>
          <p:cNvSpPr/>
          <p:nvPr/>
        </p:nvSpPr>
        <p:spPr>
          <a:xfrm>
            <a:off x="7404656" y="3095575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225B3368-E74C-4CBB-A557-F04B9F5DF253}"/>
              </a:ext>
            </a:extLst>
          </p:cNvPr>
          <p:cNvSpPr/>
          <p:nvPr/>
        </p:nvSpPr>
        <p:spPr>
          <a:xfrm>
            <a:off x="7404656" y="3793821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8C2DE2C0-6900-4DA2-B977-45C81903D8D8}"/>
              </a:ext>
            </a:extLst>
          </p:cNvPr>
          <p:cNvSpPr/>
          <p:nvPr/>
        </p:nvSpPr>
        <p:spPr>
          <a:xfrm>
            <a:off x="7404656" y="4543350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F9C8276-B46D-4A77-89E9-C666408EF54D}"/>
              </a:ext>
            </a:extLst>
          </p:cNvPr>
          <p:cNvCxnSpPr>
            <a:stCxn id="38" idx="6"/>
            <a:endCxn id="41" idx="2"/>
          </p:cNvCxnSpPr>
          <p:nvPr/>
        </p:nvCxnSpPr>
        <p:spPr>
          <a:xfrm>
            <a:off x="6883956" y="3049855"/>
            <a:ext cx="520700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700AF68-E554-4B53-B664-9CBF32BEC843}"/>
              </a:ext>
            </a:extLst>
          </p:cNvPr>
          <p:cNvCxnSpPr>
            <a:cxnSpLocks/>
            <a:stCxn id="38" idx="6"/>
            <a:endCxn id="42" idx="2"/>
          </p:cNvCxnSpPr>
          <p:nvPr/>
        </p:nvCxnSpPr>
        <p:spPr>
          <a:xfrm>
            <a:off x="6883956" y="3049855"/>
            <a:ext cx="520700" cy="972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24F713F-18A8-412C-BBF2-529B1EFC7321}"/>
              </a:ext>
            </a:extLst>
          </p:cNvPr>
          <p:cNvCxnSpPr>
            <a:cxnSpLocks/>
            <a:stCxn id="38" idx="6"/>
            <a:endCxn id="43" idx="2"/>
          </p:cNvCxnSpPr>
          <p:nvPr/>
        </p:nvCxnSpPr>
        <p:spPr>
          <a:xfrm>
            <a:off x="6883956" y="3049855"/>
            <a:ext cx="520700" cy="172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AB3F6B8-AD86-4057-9CC0-91B4D5C60E0A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 flipV="1">
            <a:off x="6883956" y="3324175"/>
            <a:ext cx="520700" cy="423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08A9C6-46B6-4924-BCB7-81972B212E50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6883956" y="3748101"/>
            <a:ext cx="520700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124F5FC6-E7EA-4B8B-8398-F8B14E30D290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6883956" y="3748101"/>
            <a:ext cx="520700" cy="1023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16D6799F-B057-474D-8347-ADB43DA1B1E9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 flipV="1">
            <a:off x="6883956" y="3324175"/>
            <a:ext cx="520700" cy="109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EEB1825-B189-408B-B508-90CABDDA8567}"/>
              </a:ext>
            </a:extLst>
          </p:cNvPr>
          <p:cNvCxnSpPr>
            <a:cxnSpLocks/>
            <a:stCxn id="40" idx="6"/>
            <a:endCxn id="42" idx="2"/>
          </p:cNvCxnSpPr>
          <p:nvPr/>
        </p:nvCxnSpPr>
        <p:spPr>
          <a:xfrm flipV="1">
            <a:off x="6883956" y="4022421"/>
            <a:ext cx="520700" cy="39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433841A-8655-42AF-AE15-67822BC436AC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>
            <a:off x="6883956" y="4421183"/>
            <a:ext cx="520700" cy="35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E06214A5-7FB7-412E-8A06-A4E70ECD5CBA}"/>
              </a:ext>
            </a:extLst>
          </p:cNvPr>
          <p:cNvSpPr/>
          <p:nvPr/>
        </p:nvSpPr>
        <p:spPr>
          <a:xfrm>
            <a:off x="7404656" y="2450108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2B656757-91E9-43FB-8E4A-60A9E2C45315}"/>
              </a:ext>
            </a:extLst>
          </p:cNvPr>
          <p:cNvSpPr/>
          <p:nvPr/>
        </p:nvSpPr>
        <p:spPr>
          <a:xfrm>
            <a:off x="8382556" y="2854529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流程图: 接点 63">
            <a:extLst>
              <a:ext uri="{FF2B5EF4-FFF2-40B4-BE49-F238E27FC236}">
                <a16:creationId xmlns:a16="http://schemas.microsoft.com/office/drawing/2014/main" id="{E06DCF5A-54C8-4A02-A003-B6EDA678C8F0}"/>
              </a:ext>
            </a:extLst>
          </p:cNvPr>
          <p:cNvSpPr/>
          <p:nvPr/>
        </p:nvSpPr>
        <p:spPr>
          <a:xfrm>
            <a:off x="8382556" y="3552775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51B7601A-7231-4349-B2F6-F3AACCFC081F}"/>
              </a:ext>
            </a:extLst>
          </p:cNvPr>
          <p:cNvSpPr/>
          <p:nvPr/>
        </p:nvSpPr>
        <p:spPr>
          <a:xfrm>
            <a:off x="8382556" y="4225857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C5B3C73-E873-471F-9A9A-5AC115FD27E0}"/>
              </a:ext>
            </a:extLst>
          </p:cNvPr>
          <p:cNvSpPr txBox="1"/>
          <p:nvPr/>
        </p:nvSpPr>
        <p:spPr>
          <a:xfrm>
            <a:off x="3110943" y="3929854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23B624F-F412-4040-A8DC-6942C1288BFD}"/>
              </a:ext>
            </a:extLst>
          </p:cNvPr>
          <p:cNvSpPr txBox="1"/>
          <p:nvPr/>
        </p:nvSpPr>
        <p:spPr>
          <a:xfrm>
            <a:off x="2116782" y="3936212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93F93AC-6E9A-4EE6-8F14-D950EE64F0F1}"/>
              </a:ext>
            </a:extLst>
          </p:cNvPr>
          <p:cNvSpPr txBox="1"/>
          <p:nvPr/>
        </p:nvSpPr>
        <p:spPr>
          <a:xfrm>
            <a:off x="6486982" y="3970770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155B0FC-58F0-4174-9998-6EE3E51A8C3F}"/>
              </a:ext>
            </a:extLst>
          </p:cNvPr>
          <p:cNvSpPr txBox="1"/>
          <p:nvPr/>
        </p:nvSpPr>
        <p:spPr>
          <a:xfrm>
            <a:off x="7463691" y="4264941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A330001-7B7C-4161-9664-050443945483}"/>
              </a:ext>
            </a:extLst>
          </p:cNvPr>
          <p:cNvSpPr txBox="1"/>
          <p:nvPr/>
        </p:nvSpPr>
        <p:spPr>
          <a:xfrm>
            <a:off x="8446056" y="4009839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0EE5860-94A9-4947-AB7B-CBB8FD701813}"/>
              </a:ext>
            </a:extLst>
          </p:cNvPr>
          <p:cNvCxnSpPr>
            <a:cxnSpLocks/>
            <a:stCxn id="38" idx="6"/>
            <a:endCxn id="53" idx="2"/>
          </p:cNvCxnSpPr>
          <p:nvPr/>
        </p:nvCxnSpPr>
        <p:spPr>
          <a:xfrm flipV="1">
            <a:off x="6883956" y="2678708"/>
            <a:ext cx="520700" cy="371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6B19D5D5-BC7E-4435-8C7B-E05F367196EA}"/>
              </a:ext>
            </a:extLst>
          </p:cNvPr>
          <p:cNvCxnSpPr>
            <a:cxnSpLocks/>
            <a:stCxn id="39" idx="6"/>
            <a:endCxn id="53" idx="2"/>
          </p:cNvCxnSpPr>
          <p:nvPr/>
        </p:nvCxnSpPr>
        <p:spPr>
          <a:xfrm flipV="1">
            <a:off x="6883956" y="2678708"/>
            <a:ext cx="520700" cy="1069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B78B8CA-0D79-4513-AB26-037206B28437}"/>
              </a:ext>
            </a:extLst>
          </p:cNvPr>
          <p:cNvCxnSpPr>
            <a:cxnSpLocks/>
            <a:stCxn id="40" idx="6"/>
            <a:endCxn id="53" idx="2"/>
          </p:cNvCxnSpPr>
          <p:nvPr/>
        </p:nvCxnSpPr>
        <p:spPr>
          <a:xfrm flipV="1">
            <a:off x="6883956" y="2678708"/>
            <a:ext cx="520700" cy="1742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D7186EBA-5016-4575-BD14-090A82EF6AA7}"/>
              </a:ext>
            </a:extLst>
          </p:cNvPr>
          <p:cNvCxnSpPr>
            <a:cxnSpLocks/>
            <a:stCxn id="53" idx="6"/>
            <a:endCxn id="63" idx="2"/>
          </p:cNvCxnSpPr>
          <p:nvPr/>
        </p:nvCxnSpPr>
        <p:spPr>
          <a:xfrm>
            <a:off x="7861856" y="2678708"/>
            <a:ext cx="520700" cy="404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6884FD88-5B31-4F8C-9E26-C8901757E1AC}"/>
              </a:ext>
            </a:extLst>
          </p:cNvPr>
          <p:cNvCxnSpPr>
            <a:cxnSpLocks/>
            <a:stCxn id="53" idx="6"/>
            <a:endCxn id="64" idx="2"/>
          </p:cNvCxnSpPr>
          <p:nvPr/>
        </p:nvCxnSpPr>
        <p:spPr>
          <a:xfrm>
            <a:off x="7861856" y="2678708"/>
            <a:ext cx="520700" cy="1102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9A3FA957-03C4-4AA6-89E2-6444742E33A0}"/>
              </a:ext>
            </a:extLst>
          </p:cNvPr>
          <p:cNvCxnSpPr>
            <a:cxnSpLocks/>
            <a:stCxn id="53" idx="6"/>
            <a:endCxn id="65" idx="2"/>
          </p:cNvCxnSpPr>
          <p:nvPr/>
        </p:nvCxnSpPr>
        <p:spPr>
          <a:xfrm>
            <a:off x="7861856" y="2678708"/>
            <a:ext cx="520700" cy="177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A984423-5557-4B7C-8669-B332319D2007}"/>
              </a:ext>
            </a:extLst>
          </p:cNvPr>
          <p:cNvCxnSpPr>
            <a:cxnSpLocks/>
            <a:stCxn id="41" idx="6"/>
            <a:endCxn id="63" idx="2"/>
          </p:cNvCxnSpPr>
          <p:nvPr/>
        </p:nvCxnSpPr>
        <p:spPr>
          <a:xfrm flipV="1">
            <a:off x="7861856" y="3083129"/>
            <a:ext cx="520700" cy="24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67B9795F-6380-4AF4-8D6F-40C88465AB9A}"/>
              </a:ext>
            </a:extLst>
          </p:cNvPr>
          <p:cNvCxnSpPr>
            <a:cxnSpLocks/>
            <a:stCxn id="41" idx="6"/>
            <a:endCxn id="64" idx="2"/>
          </p:cNvCxnSpPr>
          <p:nvPr/>
        </p:nvCxnSpPr>
        <p:spPr>
          <a:xfrm>
            <a:off x="7861856" y="3324175"/>
            <a:ext cx="52070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6F79749-0AC7-4A64-ACD3-E026014E0A7A}"/>
              </a:ext>
            </a:extLst>
          </p:cNvPr>
          <p:cNvCxnSpPr>
            <a:cxnSpLocks/>
            <a:stCxn id="41" idx="6"/>
            <a:endCxn id="65" idx="2"/>
          </p:cNvCxnSpPr>
          <p:nvPr/>
        </p:nvCxnSpPr>
        <p:spPr>
          <a:xfrm>
            <a:off x="7861856" y="3324175"/>
            <a:ext cx="520700" cy="1130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D81D8134-BB6B-49C4-9B73-B5A1AA2FA93A}"/>
              </a:ext>
            </a:extLst>
          </p:cNvPr>
          <p:cNvCxnSpPr>
            <a:cxnSpLocks/>
            <a:stCxn id="42" idx="6"/>
            <a:endCxn id="63" idx="2"/>
          </p:cNvCxnSpPr>
          <p:nvPr/>
        </p:nvCxnSpPr>
        <p:spPr>
          <a:xfrm flipV="1">
            <a:off x="7861856" y="3083129"/>
            <a:ext cx="520700" cy="939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50C578F6-41C7-46CE-8CA6-55097177C048}"/>
              </a:ext>
            </a:extLst>
          </p:cNvPr>
          <p:cNvCxnSpPr>
            <a:cxnSpLocks/>
            <a:stCxn id="42" idx="6"/>
            <a:endCxn id="64" idx="2"/>
          </p:cNvCxnSpPr>
          <p:nvPr/>
        </p:nvCxnSpPr>
        <p:spPr>
          <a:xfrm flipV="1">
            <a:off x="7861856" y="3781375"/>
            <a:ext cx="520700" cy="24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2DD734B3-30E6-4458-8021-05B74483556E}"/>
              </a:ext>
            </a:extLst>
          </p:cNvPr>
          <p:cNvCxnSpPr>
            <a:cxnSpLocks/>
            <a:stCxn id="42" idx="6"/>
            <a:endCxn id="65" idx="2"/>
          </p:cNvCxnSpPr>
          <p:nvPr/>
        </p:nvCxnSpPr>
        <p:spPr>
          <a:xfrm>
            <a:off x="7861856" y="4022421"/>
            <a:ext cx="520700" cy="432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39450054-8FC2-49C3-9F34-7DE6E4955C39}"/>
              </a:ext>
            </a:extLst>
          </p:cNvPr>
          <p:cNvCxnSpPr>
            <a:cxnSpLocks/>
            <a:stCxn id="43" idx="6"/>
            <a:endCxn id="63" idx="2"/>
          </p:cNvCxnSpPr>
          <p:nvPr/>
        </p:nvCxnSpPr>
        <p:spPr>
          <a:xfrm flipV="1">
            <a:off x="7861856" y="3083129"/>
            <a:ext cx="520700" cy="1688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66C7C02A-E955-47B3-AB05-75F85E34F855}"/>
              </a:ext>
            </a:extLst>
          </p:cNvPr>
          <p:cNvCxnSpPr>
            <a:cxnSpLocks/>
            <a:stCxn id="43" idx="6"/>
            <a:endCxn id="64" idx="2"/>
          </p:cNvCxnSpPr>
          <p:nvPr/>
        </p:nvCxnSpPr>
        <p:spPr>
          <a:xfrm flipV="1">
            <a:off x="7861856" y="3781375"/>
            <a:ext cx="520700" cy="990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38021E76-5A5C-4B5F-A408-E1D2E47501CF}"/>
              </a:ext>
            </a:extLst>
          </p:cNvPr>
          <p:cNvCxnSpPr>
            <a:cxnSpLocks/>
            <a:stCxn id="43" idx="6"/>
            <a:endCxn id="65" idx="2"/>
          </p:cNvCxnSpPr>
          <p:nvPr/>
        </p:nvCxnSpPr>
        <p:spPr>
          <a:xfrm flipV="1">
            <a:off x="7861856" y="4454457"/>
            <a:ext cx="520700" cy="317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BB6E50FA-D79B-4A48-9C5C-03B363E27E30}"/>
                  </a:ext>
                </a:extLst>
              </p:cNvPr>
              <p:cNvSpPr txBox="1"/>
              <p:nvPr/>
            </p:nvSpPr>
            <p:spPr>
              <a:xfrm>
                <a:off x="1524554" y="3465955"/>
                <a:ext cx="375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BB6E50FA-D79B-4A48-9C5C-03B363E27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554" y="3465955"/>
                <a:ext cx="37512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F55AFED9-6777-4E08-BD9D-FC6039339BD5}"/>
                  </a:ext>
                </a:extLst>
              </p:cNvPr>
              <p:cNvSpPr txBox="1"/>
              <p:nvPr/>
            </p:nvSpPr>
            <p:spPr>
              <a:xfrm>
                <a:off x="4119416" y="3509843"/>
                <a:ext cx="375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F55AFED9-6777-4E08-BD9D-FC6039339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416" y="3509843"/>
                <a:ext cx="37512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BF899353-287C-40ED-BBE9-C01737771FAA}"/>
                  </a:ext>
                </a:extLst>
              </p:cNvPr>
              <p:cNvSpPr txBox="1"/>
              <p:nvPr/>
            </p:nvSpPr>
            <p:spPr>
              <a:xfrm>
                <a:off x="3408906" y="2746087"/>
                <a:ext cx="6350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BF899353-287C-40ED-BBE9-C01737771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06" y="2746087"/>
                <a:ext cx="635002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D9E999F-8B1C-4946-AA4F-99E052BC3DDB}"/>
                  </a:ext>
                </a:extLst>
              </p:cNvPr>
              <p:cNvSpPr txBox="1"/>
              <p:nvPr/>
            </p:nvSpPr>
            <p:spPr>
              <a:xfrm>
                <a:off x="3420487" y="3494577"/>
                <a:ext cx="6648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D9E999F-8B1C-4946-AA4F-99E052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487" y="3494577"/>
                <a:ext cx="664865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F4D42906-B83A-4DD7-AA62-33864E0ED5A9}"/>
                  </a:ext>
                </a:extLst>
              </p:cNvPr>
              <p:cNvSpPr txBox="1"/>
              <p:nvPr/>
            </p:nvSpPr>
            <p:spPr>
              <a:xfrm>
                <a:off x="3301434" y="4141831"/>
                <a:ext cx="902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F4D42906-B83A-4DD7-AA62-33864E0ED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434" y="4141831"/>
                <a:ext cx="902973" cy="461665"/>
              </a:xfrm>
              <a:prstGeom prst="rect">
                <a:avLst/>
              </a:prstGeom>
              <a:blipFill>
                <a:blip r:embed="rId6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右大括号 124">
            <a:extLst>
              <a:ext uri="{FF2B5EF4-FFF2-40B4-BE49-F238E27FC236}">
                <a16:creationId xmlns:a16="http://schemas.microsoft.com/office/drawing/2014/main" id="{25A910AC-F7D1-48FF-BA34-93D693FD1B7D}"/>
              </a:ext>
            </a:extLst>
          </p:cNvPr>
          <p:cNvSpPr/>
          <p:nvPr/>
        </p:nvSpPr>
        <p:spPr>
          <a:xfrm>
            <a:off x="3901136" y="2854915"/>
            <a:ext cx="207665" cy="1771523"/>
          </a:xfrm>
          <a:prstGeom prst="rightBrace">
            <a:avLst>
              <a:gd name="adj1" fmla="val 3757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C5A6D60B-C70B-45FC-A060-FB7837B276EC}"/>
                  </a:ext>
                </a:extLst>
              </p:cNvPr>
              <p:cNvSpPr txBox="1"/>
              <p:nvPr/>
            </p:nvSpPr>
            <p:spPr>
              <a:xfrm>
                <a:off x="5817642" y="3427197"/>
                <a:ext cx="375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C5A6D60B-C70B-45FC-A060-FB7837B2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42" y="3427197"/>
                <a:ext cx="37512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D27D038-18FC-49D3-9941-05F9614FED77}"/>
                  </a:ext>
                </a:extLst>
              </p:cNvPr>
              <p:cNvSpPr txBox="1"/>
              <p:nvPr/>
            </p:nvSpPr>
            <p:spPr>
              <a:xfrm>
                <a:off x="9490392" y="3552775"/>
                <a:ext cx="375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D27D038-18FC-49D3-9941-05F9614FE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392" y="3552775"/>
                <a:ext cx="37512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9A2EA262-3272-4E70-882F-E3C6E7D68D22}"/>
                  </a:ext>
                </a:extLst>
              </p:cNvPr>
              <p:cNvSpPr txBox="1"/>
              <p:nvPr/>
            </p:nvSpPr>
            <p:spPr>
              <a:xfrm>
                <a:off x="8779882" y="2789019"/>
                <a:ext cx="6350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9A2EA262-3272-4E70-882F-E3C6E7D68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882" y="2789019"/>
                <a:ext cx="635002" cy="461665"/>
              </a:xfrm>
              <a:prstGeom prst="rect">
                <a:avLst/>
              </a:prstGeom>
              <a:blipFill>
                <a:blip r:embed="rId9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43EC6281-0D63-4B80-93F8-4CCF493E969C}"/>
                  </a:ext>
                </a:extLst>
              </p:cNvPr>
              <p:cNvSpPr txBox="1"/>
              <p:nvPr/>
            </p:nvSpPr>
            <p:spPr>
              <a:xfrm>
                <a:off x="8791463" y="3537509"/>
                <a:ext cx="6648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43EC6281-0D63-4B80-93F8-4CCF493E9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463" y="3537509"/>
                <a:ext cx="664865" cy="461665"/>
              </a:xfrm>
              <a:prstGeom prst="rect">
                <a:avLst/>
              </a:prstGeom>
              <a:blipFill>
                <a:blip r:embed="rId10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AE4502C7-DF27-4199-872B-E665FB582DA3}"/>
                  </a:ext>
                </a:extLst>
              </p:cNvPr>
              <p:cNvSpPr txBox="1"/>
              <p:nvPr/>
            </p:nvSpPr>
            <p:spPr>
              <a:xfrm>
                <a:off x="8672410" y="4184763"/>
                <a:ext cx="902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AE4502C7-DF27-4199-872B-E665FB582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410" y="4184763"/>
                <a:ext cx="902973" cy="461665"/>
              </a:xfrm>
              <a:prstGeom prst="rect">
                <a:avLst/>
              </a:prstGeom>
              <a:blipFill>
                <a:blip r:embed="rId11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2847D881-8621-4F59-84A8-70B01BD9F754}"/>
              </a:ext>
            </a:extLst>
          </p:cNvPr>
          <p:cNvSpPr/>
          <p:nvPr/>
        </p:nvSpPr>
        <p:spPr>
          <a:xfrm>
            <a:off x="9272112" y="2897847"/>
            <a:ext cx="207665" cy="1771523"/>
          </a:xfrm>
          <a:prstGeom prst="rightBrace">
            <a:avLst>
              <a:gd name="adj1" fmla="val 3757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56C4648-43BB-4E63-B9CC-C920501268EA}"/>
                  </a:ext>
                </a:extLst>
              </p:cNvPr>
              <p:cNvSpPr txBox="1"/>
              <p:nvPr/>
            </p:nvSpPr>
            <p:spPr>
              <a:xfrm>
                <a:off x="7772966" y="2089511"/>
                <a:ext cx="375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56C4648-43BB-4E63-B9CC-C92050126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966" y="2089511"/>
                <a:ext cx="375128" cy="461665"/>
              </a:xfrm>
              <a:prstGeom prst="rect">
                <a:avLst/>
              </a:prstGeom>
              <a:blipFill>
                <a:blip r:embed="rId12"/>
                <a:stretch>
                  <a:fillRect l="-6667" r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矩形 132">
            <a:extLst>
              <a:ext uri="{FF2B5EF4-FFF2-40B4-BE49-F238E27FC236}">
                <a16:creationId xmlns:a16="http://schemas.microsoft.com/office/drawing/2014/main" id="{21AC26FF-6D88-45E1-9C37-ACCBE88D6B8F}"/>
              </a:ext>
            </a:extLst>
          </p:cNvPr>
          <p:cNvSpPr/>
          <p:nvPr/>
        </p:nvSpPr>
        <p:spPr>
          <a:xfrm>
            <a:off x="982266" y="5476466"/>
            <a:ext cx="4478617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</a:rPr>
              <a:t>Single-layer perceptron for multiclass classification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E284D53-B610-4CDC-98F8-8352C5A465F6}"/>
              </a:ext>
            </a:extLst>
          </p:cNvPr>
          <p:cNvSpPr/>
          <p:nvPr/>
        </p:nvSpPr>
        <p:spPr>
          <a:xfrm>
            <a:off x="6316300" y="5475105"/>
            <a:ext cx="4478617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</a:rPr>
              <a:t>Multi-layer perceptron for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C8738D0-52BE-594E-882F-6CB3582D3A9D}"/>
                  </a:ext>
                </a:extLst>
              </p:cNvPr>
              <p:cNvSpPr txBox="1"/>
              <p:nvPr/>
            </p:nvSpPr>
            <p:spPr>
              <a:xfrm>
                <a:off x="1835495" y="5090589"/>
                <a:ext cx="4601266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Score(</a:t>
                </a:r>
                <a:r>
                  <a:rPr lang="en-US" sz="2400" i="1" dirty="0">
                    <a:latin typeface="Palatino" pitchFamily="2" charset="77"/>
                    <a:ea typeface="Palatino" pitchFamily="2" charset="77"/>
                  </a:rPr>
                  <a:t>c</a:t>
                </a:r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CN" sz="2400" i="1" dirty="0">
                    <a:latin typeface="Palatino" pitchFamily="2" charset="77"/>
                    <a:ea typeface="Palatino" pitchFamily="2" charset="77"/>
                  </a:rPr>
                  <a:t>x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C8738D0-52BE-594E-882F-6CB3582D3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495" y="5090589"/>
                <a:ext cx="4601266" cy="377667"/>
              </a:xfrm>
              <a:prstGeom prst="rect">
                <a:avLst/>
              </a:prstGeom>
              <a:blipFill>
                <a:blip r:embed="rId13"/>
                <a:stretch>
                  <a:fillRect l="-4132" t="-19355" b="-483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Slide Number Placeholder 1">
            <a:extLst>
              <a:ext uri="{FF2B5EF4-FFF2-40B4-BE49-F238E27FC236}">
                <a16:creationId xmlns:a16="http://schemas.microsoft.com/office/drawing/2014/main" id="{ECD1FB14-34E9-2A4D-9AB1-44FF1C779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41C0362-68E2-A74C-9286-E9FA270A9B73}"/>
                  </a:ext>
                </a:extLst>
              </p:cNvPr>
              <p:cNvSpPr txBox="1"/>
              <p:nvPr/>
            </p:nvSpPr>
            <p:spPr>
              <a:xfrm>
                <a:off x="6887554" y="5132873"/>
                <a:ext cx="4601266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Score(</a:t>
                </a:r>
                <a:r>
                  <a:rPr lang="en-US" sz="2400" i="1" dirty="0">
                    <a:latin typeface="Palatino" pitchFamily="2" charset="77"/>
                    <a:ea typeface="Palatino" pitchFamily="2" charset="77"/>
                  </a:rPr>
                  <a:t>c</a:t>
                </a:r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CN" sz="2400" i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41C0362-68E2-A74C-9286-E9FA270A9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554" y="5132873"/>
                <a:ext cx="4601266" cy="377667"/>
              </a:xfrm>
              <a:prstGeom prst="rect">
                <a:avLst/>
              </a:prstGeom>
              <a:blipFill>
                <a:blip r:embed="rId14"/>
                <a:stretch>
                  <a:fillRect l="-4132" t="-23333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 5">
            <a:extLst>
              <a:ext uri="{FF2B5EF4-FFF2-40B4-BE49-F238E27FC236}">
                <a16:creationId xmlns:a16="http://schemas.microsoft.com/office/drawing/2014/main" id="{EEB5611A-88ED-DF49-BC6C-F37859AA3508}"/>
              </a:ext>
            </a:extLst>
          </p:cNvPr>
          <p:cNvSpPr/>
          <p:nvPr/>
        </p:nvSpPr>
        <p:spPr>
          <a:xfrm>
            <a:off x="236868" y="171551"/>
            <a:ext cx="7234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Correlation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73802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91096" y="268289"/>
            <a:ext cx="84856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Characteristics of Neural Hidden Layers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5D542A-83D4-472F-939A-2FFAABFB6848}"/>
              </a:ext>
            </a:extLst>
          </p:cNvPr>
          <p:cNvSpPr/>
          <p:nvPr/>
        </p:nvSpPr>
        <p:spPr>
          <a:xfrm>
            <a:off x="1103709" y="1019414"/>
            <a:ext cx="8639049" cy="1697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Low dimensional</a:t>
            </a:r>
          </a:p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Dense, with nodes in real numbers</a:t>
            </a:r>
          </a:p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Dynamically calculated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79E2A5-BC7C-4E04-B541-14E5A97F4272}"/>
              </a:ext>
            </a:extLst>
          </p:cNvPr>
          <p:cNvSpPr/>
          <p:nvPr/>
        </p:nvSpPr>
        <p:spPr>
          <a:xfrm>
            <a:off x="3599039" y="6076249"/>
            <a:ext cx="679421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</a:rPr>
              <a:t>The representation power of hidden layer representation.</a:t>
            </a:r>
            <a:endParaRPr lang="zh-CN" altLang="en-US" sz="2000" dirty="0">
              <a:latin typeface="Palatino"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33BCC2F1-4CF2-4CC2-AEA8-565729B7C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83" y="2776086"/>
            <a:ext cx="8058430" cy="3379568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62F6DF8-EEB7-FA4F-BE84-D392F6BC5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67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F0C8DF84-0B35-1543-9708-6A955DB30D9E}"/>
              </a:ext>
            </a:extLst>
          </p:cNvPr>
          <p:cNvSpPr/>
          <p:nvPr/>
        </p:nvSpPr>
        <p:spPr>
          <a:xfrm>
            <a:off x="194217" y="194682"/>
            <a:ext cx="2189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Roadmap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CA32C4-289C-684D-9836-2CE380BF1681}"/>
              </a:ext>
            </a:extLst>
          </p:cNvPr>
          <p:cNvGrpSpPr/>
          <p:nvPr/>
        </p:nvGrpSpPr>
        <p:grpSpPr>
          <a:xfrm>
            <a:off x="2753915" y="208330"/>
            <a:ext cx="5881598" cy="759600"/>
            <a:chOff x="2466575" y="527996"/>
            <a:chExt cx="5881598" cy="759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0FF894E-5434-E044-8FBF-77D0D15E1595}"/>
                </a:ext>
              </a:extLst>
            </p:cNvPr>
            <p:cNvSpPr/>
            <p:nvPr/>
          </p:nvSpPr>
          <p:spPr>
            <a:xfrm>
              <a:off x="2466575" y="527996"/>
              <a:ext cx="5881598" cy="759600"/>
            </a:xfrm>
            <a:prstGeom prst="roundRect">
              <a:avLst/>
            </a:prstGeom>
            <a:noFill/>
            <a:ln w="15875">
              <a:solidFill>
                <a:srgbClr val="024990"/>
              </a:solidFill>
            </a:ln>
            <a:effectLst>
              <a:outerShdw blurRad="40169" dist="12700" dir="3120000" algn="tl" rotWithShape="0">
                <a:prstClr val="black">
                  <a:alpha val="2862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A7BFA7-D2B7-6645-9B7A-5FC7EDB9CADE}"/>
                </a:ext>
              </a:extLst>
            </p:cNvPr>
            <p:cNvSpPr txBox="1"/>
            <p:nvPr/>
          </p:nvSpPr>
          <p:spPr>
            <a:xfrm>
              <a:off x="2504996" y="567367"/>
              <a:ext cx="943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Week</a:t>
              </a:r>
              <a:r>
                <a:rPr lang="zh-CN" alt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2</a:t>
              </a:r>
              <a:endParaRPr lang="en-CN" b="1" dirty="0">
                <a:solidFill>
                  <a:srgbClr val="F18D0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77CE7-AF2D-9849-B51B-1BB1AA61E811}"/>
                </a:ext>
              </a:extLst>
            </p:cNvPr>
            <p:cNvSpPr txBox="1"/>
            <p:nvPr/>
          </p:nvSpPr>
          <p:spPr>
            <a:xfrm>
              <a:off x="3515292" y="753092"/>
              <a:ext cx="17059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Data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and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Model</a:t>
              </a:r>
              <a:endParaRPr lang="en-CN" sz="16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723C07E4-144B-7944-9D79-AF3B64F0903A}"/>
                </a:ext>
              </a:extLst>
            </p:cNvPr>
            <p:cNvSpPr/>
            <p:nvPr/>
          </p:nvSpPr>
          <p:spPr>
            <a:xfrm>
              <a:off x="5147872" y="639108"/>
              <a:ext cx="178875" cy="54907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86552A-BE6F-694B-B076-1AA7B6020ED3}"/>
                </a:ext>
              </a:extLst>
            </p:cNvPr>
            <p:cNvSpPr txBox="1"/>
            <p:nvPr/>
          </p:nvSpPr>
          <p:spPr>
            <a:xfrm>
              <a:off x="5391849" y="583815"/>
              <a:ext cx="2910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Overview of NLP architecture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C82AE3-1509-0F4B-8D09-B6507637DD14}"/>
                </a:ext>
              </a:extLst>
            </p:cNvPr>
            <p:cNvSpPr txBox="1"/>
            <p:nvPr/>
          </p:nvSpPr>
          <p:spPr>
            <a:xfrm>
              <a:off x="5390961" y="939768"/>
              <a:ext cx="2242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Review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of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background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C07AB5-8C84-A743-8C3B-82FAB7434381}"/>
              </a:ext>
            </a:extLst>
          </p:cNvPr>
          <p:cNvGrpSpPr/>
          <p:nvPr/>
        </p:nvGrpSpPr>
        <p:grpSpPr>
          <a:xfrm>
            <a:off x="122945" y="1244784"/>
            <a:ext cx="11902568" cy="1450773"/>
            <a:chOff x="122945" y="1653576"/>
            <a:chExt cx="11902568" cy="14507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8BC6429-5500-A340-8C62-13537A9D7791}"/>
                </a:ext>
              </a:extLst>
            </p:cNvPr>
            <p:cNvGrpSpPr/>
            <p:nvPr/>
          </p:nvGrpSpPr>
          <p:grpSpPr>
            <a:xfrm>
              <a:off x="271452" y="2006612"/>
              <a:ext cx="2271315" cy="994276"/>
              <a:chOff x="277039" y="1574403"/>
              <a:chExt cx="2271315" cy="99427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DC544B2-6E4F-DE42-BC7F-0C6BEE32FDAB}"/>
                  </a:ext>
                </a:extLst>
              </p:cNvPr>
              <p:cNvSpPr/>
              <p:nvPr/>
            </p:nvSpPr>
            <p:spPr>
              <a:xfrm>
                <a:off x="277039" y="1578225"/>
                <a:ext cx="2209579" cy="990454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3D1CC0-15A1-4045-8F30-F54D6C8357EF}"/>
                  </a:ext>
                </a:extLst>
              </p:cNvPr>
              <p:cNvSpPr txBox="1"/>
              <p:nvPr/>
            </p:nvSpPr>
            <p:spPr>
              <a:xfrm>
                <a:off x="277040" y="15744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DD5685-5148-0648-912B-59051109B6D5}"/>
                  </a:ext>
                </a:extLst>
              </p:cNvPr>
              <p:cNvSpPr txBox="1"/>
              <p:nvPr/>
            </p:nvSpPr>
            <p:spPr>
              <a:xfrm>
                <a:off x="338775" y="1897056"/>
                <a:ext cx="22095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N-gram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Models</a:t>
                </a:r>
              </a:p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Naïve Bayes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Generative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F81614-63FF-8349-BD29-CC20E9EEB074}"/>
                </a:ext>
              </a:extLst>
            </p:cNvPr>
            <p:cNvGrpSpPr/>
            <p:nvPr/>
          </p:nvGrpSpPr>
          <p:grpSpPr>
            <a:xfrm>
              <a:off x="2749958" y="2014469"/>
              <a:ext cx="2500265" cy="994275"/>
              <a:chOff x="2842231" y="1453364"/>
              <a:chExt cx="2500265" cy="994275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33600F-B8BC-8E46-9535-D20A98B88B17}"/>
                  </a:ext>
                </a:extLst>
              </p:cNvPr>
              <p:cNvSpPr/>
              <p:nvPr/>
            </p:nvSpPr>
            <p:spPr>
              <a:xfrm>
                <a:off x="2842231" y="1453364"/>
                <a:ext cx="2412020" cy="99427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2329D3-1F76-9D44-95F2-4DDF77393781}"/>
                  </a:ext>
                </a:extLst>
              </p:cNvPr>
              <p:cNvSpPr txBox="1"/>
              <p:nvPr/>
            </p:nvSpPr>
            <p:spPr>
              <a:xfrm>
                <a:off x="2850519" y="14633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FE1C48-DA85-1A4B-AAD0-02D85B81B925}"/>
                  </a:ext>
                </a:extLst>
              </p:cNvPr>
              <p:cNvSpPr txBox="1"/>
              <p:nvPr/>
            </p:nvSpPr>
            <p:spPr>
              <a:xfrm>
                <a:off x="2873230" y="1776578"/>
                <a:ext cx="24692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Features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Document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53661B-B2A9-F445-AE2E-FDD14160B4A2}"/>
                </a:ext>
              </a:extLst>
            </p:cNvPr>
            <p:cNvGrpSpPr/>
            <p:nvPr/>
          </p:nvGrpSpPr>
          <p:grpSpPr>
            <a:xfrm>
              <a:off x="5412048" y="2021478"/>
              <a:ext cx="935845" cy="989153"/>
              <a:chOff x="5393046" y="1555249"/>
              <a:chExt cx="1193871" cy="764407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93787BB-B7FC-534F-8664-BC9A7B64CB86}"/>
                  </a:ext>
                </a:extLst>
              </p:cNvPr>
              <p:cNvSpPr/>
              <p:nvPr/>
            </p:nvSpPr>
            <p:spPr>
              <a:xfrm>
                <a:off x="5407418" y="1555249"/>
                <a:ext cx="117949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795ABA-09D3-9A4A-A469-2CC93782D06A}"/>
                  </a:ext>
                </a:extLst>
              </p:cNvPr>
              <p:cNvSpPr txBox="1"/>
              <p:nvPr/>
            </p:nvSpPr>
            <p:spPr>
              <a:xfrm>
                <a:off x="5393046" y="1563168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5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99C8FC-9EA5-854C-B1CC-65B0759A9DD8}"/>
                  </a:ext>
                </a:extLst>
              </p:cNvPr>
              <p:cNvSpPr txBox="1"/>
              <p:nvPr/>
            </p:nvSpPr>
            <p:spPr>
              <a:xfrm>
                <a:off x="5461036" y="1858031"/>
                <a:ext cx="1018888" cy="404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SGD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F6FC79D-2062-0F47-B45E-D22CC3EBB898}"/>
                </a:ext>
              </a:extLst>
            </p:cNvPr>
            <p:cNvGrpSpPr/>
            <p:nvPr/>
          </p:nvGrpSpPr>
          <p:grpSpPr>
            <a:xfrm>
              <a:off x="6692346" y="2014469"/>
              <a:ext cx="1664229" cy="994275"/>
              <a:chOff x="7045398" y="1555249"/>
              <a:chExt cx="1664229" cy="76440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A0348B-5DCF-CC43-BB41-5AA2ED5F8369}"/>
                  </a:ext>
                </a:extLst>
              </p:cNvPr>
              <p:cNvSpPr/>
              <p:nvPr/>
            </p:nvSpPr>
            <p:spPr>
              <a:xfrm>
                <a:off x="7045398" y="1555249"/>
                <a:ext cx="166422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1EBAA-5E95-814A-BAB4-32AB24AECB25}"/>
                  </a:ext>
                </a:extLst>
              </p:cNvPr>
              <p:cNvSpPr txBox="1"/>
              <p:nvPr/>
            </p:nvSpPr>
            <p:spPr>
              <a:xfrm>
                <a:off x="7052192" y="156048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6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6ECB03-0922-1442-A353-CFBC99F98E9E}"/>
                  </a:ext>
                </a:extLst>
              </p:cNvPr>
              <p:cNvSpPr txBox="1"/>
              <p:nvPr/>
            </p:nvSpPr>
            <p:spPr>
              <a:xfrm>
                <a:off x="7085721" y="1845785"/>
                <a:ext cx="1623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Entropy, Perplexity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Word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C37D06-DFEC-4448-9364-4F5FBF0E9AB9}"/>
                </a:ext>
              </a:extLst>
            </p:cNvPr>
            <p:cNvGrpSpPr/>
            <p:nvPr/>
          </p:nvGrpSpPr>
          <p:grpSpPr>
            <a:xfrm>
              <a:off x="8679371" y="1999353"/>
              <a:ext cx="3199133" cy="1036945"/>
              <a:chOff x="8657103" y="1547744"/>
              <a:chExt cx="3199133" cy="797562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A6D590-363A-B043-9220-6CAF69F1F041}"/>
                  </a:ext>
                </a:extLst>
              </p:cNvPr>
              <p:cNvSpPr/>
              <p:nvPr/>
            </p:nvSpPr>
            <p:spPr>
              <a:xfrm>
                <a:off x="8657103" y="1547744"/>
                <a:ext cx="3199133" cy="782641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6D1FD-B539-6A4C-B377-E41807F30048}"/>
                  </a:ext>
                </a:extLst>
              </p:cNvPr>
              <p:cNvSpPr txBox="1"/>
              <p:nvPr/>
            </p:nvSpPr>
            <p:spPr>
              <a:xfrm>
                <a:off x="8663966" y="156077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7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618E3A-6F9E-A647-9F6F-2DB1517A37A4}"/>
                  </a:ext>
                </a:extLst>
              </p:cNvPr>
              <p:cNvSpPr txBox="1"/>
              <p:nvPr/>
            </p:nvSpPr>
            <p:spPr>
              <a:xfrm>
                <a:off x="8711289" y="1883641"/>
                <a:ext cx="3140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HMM -- Generative Sturctured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CRF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–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Structured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DD7B3-B6B2-B34C-8601-E139250D635C}"/>
                </a:ext>
              </a:extLst>
            </p:cNvPr>
            <p:cNvSpPr/>
            <p:nvPr/>
          </p:nvSpPr>
          <p:spPr>
            <a:xfrm>
              <a:off x="122945" y="1653576"/>
              <a:ext cx="11902568" cy="1450773"/>
            </a:xfrm>
            <a:prstGeom prst="rect">
              <a:avLst/>
            </a:prstGeom>
            <a:noFill/>
            <a:ln w="12700">
              <a:solidFill>
                <a:srgbClr val="F18D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7162A9-5F78-1643-8E57-EE41FCDF8B17}"/>
              </a:ext>
            </a:extLst>
          </p:cNvPr>
          <p:cNvGrpSpPr/>
          <p:nvPr/>
        </p:nvGrpSpPr>
        <p:grpSpPr>
          <a:xfrm>
            <a:off x="445674" y="2952541"/>
            <a:ext cx="11257109" cy="2371281"/>
            <a:chOff x="122945" y="3263335"/>
            <a:chExt cx="11257109" cy="23712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754E71-B2BD-5C4B-8AD7-3F16FB2A2612}"/>
                </a:ext>
              </a:extLst>
            </p:cNvPr>
            <p:cNvGrpSpPr/>
            <p:nvPr/>
          </p:nvGrpSpPr>
          <p:grpSpPr>
            <a:xfrm>
              <a:off x="3789540" y="3384909"/>
              <a:ext cx="3583399" cy="910285"/>
              <a:chOff x="2834546" y="2645985"/>
              <a:chExt cx="3583399" cy="910285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1F0242-3DB1-8140-BF86-C242E66ED0D3}"/>
                  </a:ext>
                </a:extLst>
              </p:cNvPr>
              <p:cNvSpPr/>
              <p:nvPr/>
            </p:nvSpPr>
            <p:spPr>
              <a:xfrm>
                <a:off x="2842232" y="2645985"/>
                <a:ext cx="3540970" cy="910285"/>
              </a:xfrm>
              <a:prstGeom prst="roundRect">
                <a:avLst/>
              </a:prstGeom>
              <a:solidFill>
                <a:srgbClr val="FADFDF"/>
              </a:solidFill>
              <a:ln w="25400">
                <a:solidFill>
                  <a:srgbClr val="FF000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DE6715-F908-074B-BB83-D3E6D41F1239}"/>
                  </a:ext>
                </a:extLst>
              </p:cNvPr>
              <p:cNvSpPr txBox="1"/>
              <p:nvPr/>
            </p:nvSpPr>
            <p:spPr>
              <a:xfrm>
                <a:off x="2834546" y="266693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8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E2ED56-0020-CF4E-AB03-71F872B17FF6}"/>
                  </a:ext>
                </a:extLst>
              </p:cNvPr>
              <p:cNvSpPr txBox="1"/>
              <p:nvPr/>
            </p:nvSpPr>
            <p:spPr>
              <a:xfrm>
                <a:off x="2876976" y="2982427"/>
                <a:ext cx="3540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, Multi-Layer Perception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 N-gram LM and Word Embedding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CD5E57-3458-164E-A2B0-45EF26357C21}"/>
                </a:ext>
              </a:extLst>
            </p:cNvPr>
            <p:cNvGrpSpPr/>
            <p:nvPr/>
          </p:nvGrpSpPr>
          <p:grpSpPr>
            <a:xfrm>
              <a:off x="5777661" y="4444563"/>
              <a:ext cx="2282861" cy="976233"/>
              <a:chOff x="3342554" y="3527724"/>
              <a:chExt cx="2282861" cy="97623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8A0A453-52B5-DC41-8450-6B9C9C1D73DA}"/>
                  </a:ext>
                </a:extLst>
              </p:cNvPr>
              <p:cNvSpPr/>
              <p:nvPr/>
            </p:nvSpPr>
            <p:spPr>
              <a:xfrm>
                <a:off x="3349042" y="3527724"/>
                <a:ext cx="2269885" cy="976233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A5C291-2B8E-E44B-9E71-1FD9D8CD36D4}"/>
                  </a:ext>
                </a:extLst>
              </p:cNvPr>
              <p:cNvSpPr txBox="1"/>
              <p:nvPr/>
            </p:nvSpPr>
            <p:spPr>
              <a:xfrm>
                <a:off x="3342554" y="3546301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9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F01F61-3D11-EA43-B018-EFA2788A7B09}"/>
                  </a:ext>
                </a:extLst>
              </p:cNvPr>
              <p:cNvSpPr txBox="1"/>
              <p:nvPr/>
            </p:nvSpPr>
            <p:spPr>
              <a:xfrm>
                <a:off x="3390957" y="3909584"/>
                <a:ext cx="2234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 Representation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Neural Text Classification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909D271-F068-A242-8E98-51DE33FD43DF}"/>
                </a:ext>
              </a:extLst>
            </p:cNvPr>
            <p:cNvGrpSpPr/>
            <p:nvPr/>
          </p:nvGrpSpPr>
          <p:grpSpPr>
            <a:xfrm>
              <a:off x="7820908" y="3545620"/>
              <a:ext cx="2857449" cy="757025"/>
              <a:chOff x="7553405" y="3741211"/>
              <a:chExt cx="2857449" cy="75702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A8C23FCD-64FD-D246-913E-C3D397CA33B5}"/>
                  </a:ext>
                </a:extLst>
              </p:cNvPr>
              <p:cNvSpPr/>
              <p:nvPr/>
            </p:nvSpPr>
            <p:spPr>
              <a:xfrm>
                <a:off x="7553406" y="3742724"/>
                <a:ext cx="285744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788B6C-3B0D-6643-A4C3-89542E3B8295}"/>
                  </a:ext>
                </a:extLst>
              </p:cNvPr>
              <p:cNvSpPr txBox="1"/>
              <p:nvPr/>
            </p:nvSpPr>
            <p:spPr>
              <a:xfrm>
                <a:off x="7553405" y="3741211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10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7B6B2E-5DDF-2145-9FF4-852E4161F811}"/>
                  </a:ext>
                </a:extLst>
              </p:cNvPr>
              <p:cNvSpPr txBox="1"/>
              <p:nvPr/>
            </p:nvSpPr>
            <p:spPr>
              <a:xfrm>
                <a:off x="7593223" y="4075419"/>
                <a:ext cx="28176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Neural Structured Prediction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ECD0925-1589-AE44-9C53-6A15A86D3B65}"/>
                </a:ext>
              </a:extLst>
            </p:cNvPr>
            <p:cNvGrpSpPr/>
            <p:nvPr/>
          </p:nvGrpSpPr>
          <p:grpSpPr>
            <a:xfrm>
              <a:off x="8634527" y="4827980"/>
              <a:ext cx="2608537" cy="670596"/>
              <a:chOff x="5924808" y="4807539"/>
              <a:chExt cx="2608537" cy="758667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87E1297-6172-DE40-A9CE-8F258AC04F18}"/>
                  </a:ext>
                </a:extLst>
              </p:cNvPr>
              <p:cNvSpPr/>
              <p:nvPr/>
            </p:nvSpPr>
            <p:spPr>
              <a:xfrm>
                <a:off x="5924808" y="4810694"/>
                <a:ext cx="2608537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4DEBC3-8910-2147-A8A0-17CEB7D680C4}"/>
                  </a:ext>
                </a:extLst>
              </p:cNvPr>
              <p:cNvSpPr txBox="1"/>
              <p:nvPr/>
            </p:nvSpPr>
            <p:spPr>
              <a:xfrm>
                <a:off x="5924808" y="4807539"/>
                <a:ext cx="1050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11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2E9AAA-391B-2449-B260-2041631F9AB5}"/>
                  </a:ext>
                </a:extLst>
              </p:cNvPr>
              <p:cNvSpPr txBox="1"/>
              <p:nvPr/>
            </p:nvSpPr>
            <p:spPr>
              <a:xfrm>
                <a:off x="5967386" y="5148197"/>
                <a:ext cx="25659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Structured Representation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8453131-B454-0149-8C2E-3CBD168DC34E}"/>
                </a:ext>
              </a:extLst>
            </p:cNvPr>
            <p:cNvGrpSpPr/>
            <p:nvPr/>
          </p:nvGrpSpPr>
          <p:grpSpPr>
            <a:xfrm>
              <a:off x="312165" y="3700258"/>
              <a:ext cx="3059217" cy="850246"/>
              <a:chOff x="277039" y="3750293"/>
              <a:chExt cx="3059217" cy="85024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DA9F6E0-88E2-1C41-B6D3-599EFBCB280C}"/>
                  </a:ext>
                </a:extLst>
              </p:cNvPr>
              <p:cNvSpPr/>
              <p:nvPr/>
            </p:nvSpPr>
            <p:spPr>
              <a:xfrm>
                <a:off x="277039" y="3750293"/>
                <a:ext cx="3039678" cy="850246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E1C100-601D-DE44-88F5-FC2022C15C20}"/>
                  </a:ext>
                </a:extLst>
              </p:cNvPr>
              <p:cNvSpPr txBox="1"/>
              <p:nvPr/>
            </p:nvSpPr>
            <p:spPr>
              <a:xfrm>
                <a:off x="277040" y="3767899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12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C0574B-6650-674B-8D89-FF5438C99ECE}"/>
                  </a:ext>
                </a:extLst>
              </p:cNvPr>
              <p:cNvSpPr txBox="1"/>
              <p:nvPr/>
            </p:nvSpPr>
            <p:spPr>
              <a:xfrm>
                <a:off x="296578" y="4073492"/>
                <a:ext cx="303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-to-sequence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Recurrent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92BDAC-92AE-8D4F-A1DD-E6AEB7083507}"/>
                </a:ext>
              </a:extLst>
            </p:cNvPr>
            <p:cNvGrpSpPr/>
            <p:nvPr/>
          </p:nvGrpSpPr>
          <p:grpSpPr>
            <a:xfrm>
              <a:off x="258946" y="4734278"/>
              <a:ext cx="5174132" cy="818900"/>
              <a:chOff x="277040" y="4814892"/>
              <a:chExt cx="5174132" cy="818900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20BE059-BFA4-0842-A45F-CFE6D17DB3BA}"/>
                  </a:ext>
                </a:extLst>
              </p:cNvPr>
              <p:cNvSpPr/>
              <p:nvPr/>
            </p:nvSpPr>
            <p:spPr>
              <a:xfrm>
                <a:off x="277043" y="4814892"/>
                <a:ext cx="5130375" cy="818900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BAB741-39EC-FE44-BFD0-362315252084}"/>
                  </a:ext>
                </a:extLst>
              </p:cNvPr>
              <p:cNvSpPr txBox="1"/>
              <p:nvPr/>
            </p:nvSpPr>
            <p:spPr>
              <a:xfrm>
                <a:off x="277040" y="481489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DBA826C-D79E-8940-94E1-EB36CF6367A2}"/>
                  </a:ext>
                </a:extLst>
              </p:cNvPr>
              <p:cNvSpPr txBox="1"/>
              <p:nvPr/>
            </p:nvSpPr>
            <p:spPr>
              <a:xfrm>
                <a:off x="286297" y="5081751"/>
                <a:ext cx="51648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-level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Pre-training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Pre-trained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for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and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other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tasks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6E53EBF-EB5A-9741-84BA-75F743046CDA}"/>
                </a:ext>
              </a:extLst>
            </p:cNvPr>
            <p:cNvSpPr/>
            <p:nvPr/>
          </p:nvSpPr>
          <p:spPr>
            <a:xfrm>
              <a:off x="122945" y="3263335"/>
              <a:ext cx="11257109" cy="2371281"/>
            </a:xfrm>
            <a:prstGeom prst="rect">
              <a:avLst/>
            </a:prstGeom>
            <a:noFill/>
            <a:ln w="12700">
              <a:solidFill>
                <a:srgbClr val="F18D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D75F39-BA31-F645-A64B-A0A197382F51}"/>
              </a:ext>
            </a:extLst>
          </p:cNvPr>
          <p:cNvGrpSpPr/>
          <p:nvPr/>
        </p:nvGrpSpPr>
        <p:grpSpPr>
          <a:xfrm>
            <a:off x="1807018" y="5507596"/>
            <a:ext cx="7612165" cy="1255182"/>
            <a:chOff x="48760" y="5594622"/>
            <a:chExt cx="7612165" cy="125518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B496801-B418-AD4D-9C28-FB374C1E34BC}"/>
                </a:ext>
              </a:extLst>
            </p:cNvPr>
            <p:cNvGrpSpPr/>
            <p:nvPr/>
          </p:nvGrpSpPr>
          <p:grpSpPr>
            <a:xfrm>
              <a:off x="179766" y="5970819"/>
              <a:ext cx="3843498" cy="755512"/>
              <a:chOff x="271453" y="5941195"/>
              <a:chExt cx="3843498" cy="755512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45518DC-C58F-C94C-9D2F-E4EBE58AC6D8}"/>
                  </a:ext>
                </a:extLst>
              </p:cNvPr>
              <p:cNvSpPr/>
              <p:nvPr/>
            </p:nvSpPr>
            <p:spPr>
              <a:xfrm>
                <a:off x="277043" y="5941195"/>
                <a:ext cx="383790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2BA3B7-1DEC-FB42-A1E9-4B393633A34C}"/>
                  </a:ext>
                </a:extLst>
              </p:cNvPr>
              <p:cNvSpPr txBox="1"/>
              <p:nvPr/>
            </p:nvSpPr>
            <p:spPr>
              <a:xfrm>
                <a:off x="271453" y="594646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F0442F-9D01-704D-9143-9882B61C2891}"/>
                  </a:ext>
                </a:extLst>
              </p:cNvPr>
              <p:cNvSpPr txBox="1"/>
              <p:nvPr/>
            </p:nvSpPr>
            <p:spPr>
              <a:xfrm>
                <a:off x="277040" y="6271497"/>
                <a:ext cx="3837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Scaling, instruction following and LLMs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8B4849C-EEE2-C543-B4E8-43D91EE067A5}"/>
                </a:ext>
              </a:extLst>
            </p:cNvPr>
            <p:cNvGrpSpPr/>
            <p:nvPr/>
          </p:nvGrpSpPr>
          <p:grpSpPr>
            <a:xfrm>
              <a:off x="48760" y="5594622"/>
              <a:ext cx="7612165" cy="1255182"/>
              <a:chOff x="48760" y="5594622"/>
              <a:chExt cx="7612165" cy="125518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D6289D4-ACAB-4449-9629-FE16C82E8746}"/>
                  </a:ext>
                </a:extLst>
              </p:cNvPr>
              <p:cNvGrpSpPr/>
              <p:nvPr/>
            </p:nvGrpSpPr>
            <p:grpSpPr>
              <a:xfrm>
                <a:off x="4377887" y="5958774"/>
                <a:ext cx="3138426" cy="755512"/>
                <a:chOff x="5916344" y="5941195"/>
                <a:chExt cx="3138426" cy="755512"/>
              </a:xfrm>
            </p:grpSpPr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7AD10DFF-8A6A-D04B-8BFF-ACE50976F599}"/>
                    </a:ext>
                  </a:extLst>
                </p:cNvPr>
                <p:cNvSpPr/>
                <p:nvPr/>
              </p:nvSpPr>
              <p:spPr>
                <a:xfrm>
                  <a:off x="5924808" y="5941195"/>
                  <a:ext cx="3087385" cy="755512"/>
                </a:xfrm>
                <a:prstGeom prst="roundRect">
                  <a:avLst/>
                </a:prstGeom>
                <a:noFill/>
                <a:ln w="15875">
                  <a:solidFill>
                    <a:srgbClr val="024990"/>
                  </a:solidFill>
                </a:ln>
                <a:effectLst>
                  <a:outerShdw blurRad="40169" dist="12700" dir="3120000" algn="tl" rotWithShape="0">
                    <a:prstClr val="black">
                      <a:alpha val="2862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12CEFDE-400D-3B48-97E8-8B4921EAF83C}"/>
                    </a:ext>
                  </a:extLst>
                </p:cNvPr>
                <p:cNvSpPr txBox="1"/>
                <p:nvPr/>
              </p:nvSpPr>
              <p:spPr>
                <a:xfrm>
                  <a:off x="5916344" y="5946462"/>
                  <a:ext cx="1058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Week</a:t>
                  </a:r>
                  <a:r>
                    <a:rPr lang="zh-CN" altLang="en-US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 </a:t>
                  </a:r>
                  <a:r>
                    <a:rPr lang="en-US" altLang="zh-CN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15</a:t>
                  </a:r>
                  <a:endPara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C853DE7-1C5E-2C42-83BB-0F44F0A22302}"/>
                    </a:ext>
                  </a:extLst>
                </p:cNvPr>
                <p:cNvSpPr txBox="1"/>
                <p:nvPr/>
              </p:nvSpPr>
              <p:spPr>
                <a:xfrm>
                  <a:off x="5967386" y="6288991"/>
                  <a:ext cx="30873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600" dirty="0">
                      <a:latin typeface="Palatino" pitchFamily="2" charset="77"/>
                      <a:ea typeface="Palatino" pitchFamily="2" charset="77"/>
                    </a:rPr>
                    <a:t>LLMs for NLP, AGI and beyond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90FF9C2-DAEC-AA4C-9BD7-DF492ACD4613}"/>
                  </a:ext>
                </a:extLst>
              </p:cNvPr>
              <p:cNvSpPr/>
              <p:nvPr/>
            </p:nvSpPr>
            <p:spPr>
              <a:xfrm>
                <a:off x="48760" y="5594622"/>
                <a:ext cx="7612165" cy="1255182"/>
              </a:xfrm>
              <a:prstGeom prst="rect">
                <a:avLst/>
              </a:prstGeom>
              <a:noFill/>
              <a:ln w="12700">
                <a:solidFill>
                  <a:srgbClr val="F18D0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8E47CC-4608-FC43-82F9-633CFE8EB265}"/>
              </a:ext>
            </a:extLst>
          </p:cNvPr>
          <p:cNvCxnSpPr>
            <a:cxnSpLocks/>
          </p:cNvCxnSpPr>
          <p:nvPr/>
        </p:nvCxnSpPr>
        <p:spPr>
          <a:xfrm>
            <a:off x="5727981" y="971105"/>
            <a:ext cx="0" cy="26883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38EE9ED-26DB-6748-8FB4-B412C3B91E22}"/>
              </a:ext>
            </a:extLst>
          </p:cNvPr>
          <p:cNvCxnSpPr>
            <a:cxnSpLocks/>
          </p:cNvCxnSpPr>
          <p:nvPr/>
        </p:nvCxnSpPr>
        <p:spPr>
          <a:xfrm flipV="1">
            <a:off x="2481031" y="2092887"/>
            <a:ext cx="26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AF05742-F95B-4F48-8343-4D5A3E2B5A71}"/>
              </a:ext>
            </a:extLst>
          </p:cNvPr>
          <p:cNvCxnSpPr>
            <a:cxnSpLocks/>
          </p:cNvCxnSpPr>
          <p:nvPr/>
        </p:nvCxnSpPr>
        <p:spPr>
          <a:xfrm flipV="1">
            <a:off x="5161978" y="2087685"/>
            <a:ext cx="255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2C22FEC-2DDB-9740-A3D5-A73FE1B11FFE}"/>
              </a:ext>
            </a:extLst>
          </p:cNvPr>
          <p:cNvCxnSpPr>
            <a:cxnSpLocks/>
          </p:cNvCxnSpPr>
          <p:nvPr/>
        </p:nvCxnSpPr>
        <p:spPr>
          <a:xfrm flipV="1">
            <a:off x="6345952" y="2092819"/>
            <a:ext cx="3420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420EB5-9994-5E4E-8AE6-75AD785EEF02}"/>
              </a:ext>
            </a:extLst>
          </p:cNvPr>
          <p:cNvCxnSpPr>
            <a:cxnSpLocks/>
          </p:cNvCxnSpPr>
          <p:nvPr/>
        </p:nvCxnSpPr>
        <p:spPr>
          <a:xfrm flipV="1">
            <a:off x="8363369" y="2087684"/>
            <a:ext cx="309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E1D6237-4BA1-5D49-9083-10EC590B4C15}"/>
              </a:ext>
            </a:extLst>
          </p:cNvPr>
          <p:cNvCxnSpPr>
            <a:cxnSpLocks/>
          </p:cNvCxnSpPr>
          <p:nvPr/>
        </p:nvCxnSpPr>
        <p:spPr>
          <a:xfrm>
            <a:off x="2214402" y="2854728"/>
            <a:ext cx="2618487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10C6B00-156E-7C4E-9C42-E18A3A6848ED}"/>
              </a:ext>
            </a:extLst>
          </p:cNvPr>
          <p:cNvCxnSpPr>
            <a:cxnSpLocks/>
          </p:cNvCxnSpPr>
          <p:nvPr/>
        </p:nvCxnSpPr>
        <p:spPr>
          <a:xfrm>
            <a:off x="2214402" y="2592096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52C39A-D79B-5D4B-9C7B-FB5B30C31864}"/>
              </a:ext>
            </a:extLst>
          </p:cNvPr>
          <p:cNvCxnSpPr>
            <a:cxnSpLocks/>
          </p:cNvCxnSpPr>
          <p:nvPr/>
        </p:nvCxnSpPr>
        <p:spPr>
          <a:xfrm>
            <a:off x="4828271" y="2612723"/>
            <a:ext cx="0" cy="246623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8FB2727-5022-FD4C-89B5-FC8A0E906EEB}"/>
              </a:ext>
            </a:extLst>
          </p:cNvPr>
          <p:cNvCxnSpPr>
            <a:cxnSpLocks/>
          </p:cNvCxnSpPr>
          <p:nvPr/>
        </p:nvCxnSpPr>
        <p:spPr>
          <a:xfrm>
            <a:off x="2730663" y="2854731"/>
            <a:ext cx="0" cy="523678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CB8209F-36A6-C347-A937-8A8F9B2027B1}"/>
              </a:ext>
            </a:extLst>
          </p:cNvPr>
          <p:cNvCxnSpPr>
            <a:cxnSpLocks/>
          </p:cNvCxnSpPr>
          <p:nvPr/>
        </p:nvCxnSpPr>
        <p:spPr>
          <a:xfrm>
            <a:off x="4485573" y="2854731"/>
            <a:ext cx="0" cy="212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A1AEFC9-A9F3-F040-90BC-E8435CFEB901}"/>
              </a:ext>
            </a:extLst>
          </p:cNvPr>
          <p:cNvSpPr txBox="1"/>
          <p:nvPr/>
        </p:nvSpPr>
        <p:spPr>
          <a:xfrm>
            <a:off x="113924" y="1264147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Linear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AAA48C-CBE5-C14E-A2B7-768DD11ECF69}"/>
              </a:ext>
            </a:extLst>
          </p:cNvPr>
          <p:cNvSpPr txBox="1"/>
          <p:nvPr/>
        </p:nvSpPr>
        <p:spPr>
          <a:xfrm>
            <a:off x="487847" y="3014388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Neural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E4C9951-950A-5947-A493-19FB4994E125}"/>
              </a:ext>
            </a:extLst>
          </p:cNvPr>
          <p:cNvCxnSpPr>
            <a:cxnSpLocks/>
          </p:cNvCxnSpPr>
          <p:nvPr/>
        </p:nvCxnSpPr>
        <p:spPr>
          <a:xfrm>
            <a:off x="5672064" y="2869511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08E925D-61CA-764E-B1C5-BE6AB4CABDE4}"/>
              </a:ext>
            </a:extLst>
          </p:cNvPr>
          <p:cNvCxnSpPr>
            <a:cxnSpLocks/>
          </p:cNvCxnSpPr>
          <p:nvPr/>
        </p:nvCxnSpPr>
        <p:spPr>
          <a:xfrm>
            <a:off x="5672064" y="2606879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5E5689D-C931-E143-8A56-DC2F1FE9CDC6}"/>
              </a:ext>
            </a:extLst>
          </p:cNvPr>
          <p:cNvCxnSpPr>
            <a:cxnSpLocks/>
          </p:cNvCxnSpPr>
          <p:nvPr/>
        </p:nvCxnSpPr>
        <p:spPr>
          <a:xfrm>
            <a:off x="7254516" y="2598703"/>
            <a:ext cx="0" cy="272586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81F00B6-5764-D34A-BC71-70405D034165}"/>
              </a:ext>
            </a:extLst>
          </p:cNvPr>
          <p:cNvCxnSpPr>
            <a:cxnSpLocks/>
          </p:cNvCxnSpPr>
          <p:nvPr/>
        </p:nvCxnSpPr>
        <p:spPr>
          <a:xfrm>
            <a:off x="6464654" y="2864441"/>
            <a:ext cx="0" cy="205199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F442CCE-6C3C-6D44-95FD-653230164FE4}"/>
              </a:ext>
            </a:extLst>
          </p:cNvPr>
          <p:cNvCxnSpPr>
            <a:cxnSpLocks/>
          </p:cNvCxnSpPr>
          <p:nvPr/>
        </p:nvCxnSpPr>
        <p:spPr>
          <a:xfrm>
            <a:off x="9903741" y="2606762"/>
            <a:ext cx="0" cy="62806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78E0045-0276-D340-BDA2-660721DEF66B}"/>
              </a:ext>
            </a:extLst>
          </p:cNvPr>
          <p:cNvCxnSpPr>
            <a:cxnSpLocks/>
          </p:cNvCxnSpPr>
          <p:nvPr/>
        </p:nvCxnSpPr>
        <p:spPr>
          <a:xfrm flipH="1">
            <a:off x="3677747" y="3529257"/>
            <a:ext cx="435600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3358F87-9272-8A43-9EA3-7A726630ECB5}"/>
              </a:ext>
            </a:extLst>
          </p:cNvPr>
          <p:cNvCxnSpPr>
            <a:cxnSpLocks/>
          </p:cNvCxnSpPr>
          <p:nvPr/>
        </p:nvCxnSpPr>
        <p:spPr>
          <a:xfrm>
            <a:off x="7043918" y="3991536"/>
            <a:ext cx="0" cy="1332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C4D562C-5272-3F4D-BF85-F0BDA00980D7}"/>
              </a:ext>
            </a:extLst>
          </p:cNvPr>
          <p:cNvCxnSpPr>
            <a:cxnSpLocks/>
          </p:cNvCxnSpPr>
          <p:nvPr/>
        </p:nvCxnSpPr>
        <p:spPr>
          <a:xfrm flipV="1">
            <a:off x="7660925" y="3575873"/>
            <a:ext cx="478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013E8E2-2DB1-B84F-9E03-7D6F54850297}"/>
              </a:ext>
            </a:extLst>
          </p:cNvPr>
          <p:cNvCxnSpPr>
            <a:cxnSpLocks/>
          </p:cNvCxnSpPr>
          <p:nvPr/>
        </p:nvCxnSpPr>
        <p:spPr>
          <a:xfrm>
            <a:off x="8370276" y="4358772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B084E50-41A1-0D43-BEB8-315FA3FECFC8}"/>
              </a:ext>
            </a:extLst>
          </p:cNvPr>
          <p:cNvCxnSpPr>
            <a:cxnSpLocks/>
          </p:cNvCxnSpPr>
          <p:nvPr/>
        </p:nvCxnSpPr>
        <p:spPr>
          <a:xfrm>
            <a:off x="9954938" y="3991851"/>
            <a:ext cx="0" cy="525335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55717C0-1D12-D14B-AD3E-74A835A3AEBB}"/>
              </a:ext>
            </a:extLst>
          </p:cNvPr>
          <p:cNvCxnSpPr>
            <a:cxnSpLocks/>
          </p:cNvCxnSpPr>
          <p:nvPr/>
        </p:nvCxnSpPr>
        <p:spPr>
          <a:xfrm flipH="1">
            <a:off x="3612569" y="4219296"/>
            <a:ext cx="2520074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8335AD5-EF65-0F44-A891-EBA8F49F1EEB}"/>
              </a:ext>
            </a:extLst>
          </p:cNvPr>
          <p:cNvCxnSpPr>
            <a:cxnSpLocks/>
          </p:cNvCxnSpPr>
          <p:nvPr/>
        </p:nvCxnSpPr>
        <p:spPr>
          <a:xfrm>
            <a:off x="2081553" y="4243140"/>
            <a:ext cx="0" cy="176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6AD3D879-745E-9F4E-801E-BAE6C6680365}"/>
              </a:ext>
            </a:extLst>
          </p:cNvPr>
          <p:cNvSpPr txBox="1"/>
          <p:nvPr/>
        </p:nvSpPr>
        <p:spPr>
          <a:xfrm>
            <a:off x="1818087" y="5523306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Large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Language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E367A23-5E46-9944-8C06-BF81FC986C4F}"/>
              </a:ext>
            </a:extLst>
          </p:cNvPr>
          <p:cNvCxnSpPr>
            <a:cxnSpLocks/>
          </p:cNvCxnSpPr>
          <p:nvPr/>
        </p:nvCxnSpPr>
        <p:spPr>
          <a:xfrm>
            <a:off x="4985245" y="5242384"/>
            <a:ext cx="0" cy="6336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DD6ED0-195A-A141-AE49-C5D4B0BE22F6}"/>
              </a:ext>
            </a:extLst>
          </p:cNvPr>
          <p:cNvCxnSpPr>
            <a:cxnSpLocks/>
          </p:cNvCxnSpPr>
          <p:nvPr/>
        </p:nvCxnSpPr>
        <p:spPr>
          <a:xfrm flipV="1">
            <a:off x="5784696" y="6235088"/>
            <a:ext cx="35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86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13174" y="269918"/>
            <a:ext cx="30514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28761" y="1039359"/>
            <a:ext cx="10094366" cy="5393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From One Layer to Multiple Layers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Multi-Layer Perceptron for Text Classification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8.1.2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Analyzing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8.1.3 Training a Multi-Layer Perceptron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Neural Language Models and Word Embedding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Neural n-gram Language Modelling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Fast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359216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596993" y="216228"/>
            <a:ext cx="5711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Analyzing Representation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026234" y="1577330"/>
            <a:ext cx="9327566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neural representation vector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Dynamically computed low-dimensional dense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Pros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contain automatic combinations of input features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capturing syntactic and semantic information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Cons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not easily interpretable</a:t>
            </a:r>
          </a:p>
        </p:txBody>
      </p:sp>
    </p:spTree>
    <p:extLst>
      <p:ext uri="{BB962C8B-B14F-4D97-AF65-F5344CB8AC3E}">
        <p14:creationId xmlns:p14="http://schemas.microsoft.com/office/powerpoint/2010/main" val="71936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1095930" y="1476126"/>
            <a:ext cx="10000139" cy="3974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Visualization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Projecting hidden representations into a two-dimensional figure to better understand their correlations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Preserving the distance correlation between vectors to gain knowledge about the characteristics of the representation vectors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useful tool: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t-distributed stochastic neighbor embedding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t-SNE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2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0C7B64C6-CB7B-410C-8EE1-3A5CACAF2F55}"/>
              </a:ext>
            </a:extLst>
          </p:cNvPr>
          <p:cNvSpPr/>
          <p:nvPr/>
        </p:nvSpPr>
        <p:spPr>
          <a:xfrm>
            <a:off x="596993" y="216228"/>
            <a:ext cx="5711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Analyzing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167784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1088571" y="929913"/>
            <a:ext cx="10265229" cy="217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t-distributed stochastic neighbor embedding </a:t>
            </a:r>
            <a:r>
              <a:rPr lang="en-US" altLang="zh-CN" sz="2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 </a:t>
            </a:r>
            <a:r>
              <a:rPr lang="en-US" altLang="zh-CN" sz="2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t-SNE</a:t>
            </a:r>
            <a:r>
              <a:rPr lang="en-US" altLang="zh-CN" sz="2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non-linear dimensionality reduction technique that aims to </a:t>
            </a: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preserve the distance correlation between vectors 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 the original high-dimensional vector space and then projected to two-dimensional space.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7BB275-24A1-4547-92F8-9909113FABCE}"/>
              </a:ext>
            </a:extLst>
          </p:cNvPr>
          <p:cNvSpPr txBox="1"/>
          <p:nvPr/>
        </p:nvSpPr>
        <p:spPr>
          <a:xfrm>
            <a:off x="3006572" y="6060585"/>
            <a:ext cx="724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 example of t-SNE visualization of positive and negative documents.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DE12AC-CA89-4CCC-BCD9-30C449D53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50" y="3198873"/>
            <a:ext cx="3911801" cy="2832246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3E6FED96-CE16-4BAA-BFC4-C18E7C6B17C9}"/>
              </a:ext>
            </a:extLst>
          </p:cNvPr>
          <p:cNvSpPr/>
          <p:nvPr/>
        </p:nvSpPr>
        <p:spPr>
          <a:xfrm>
            <a:off x="596993" y="216228"/>
            <a:ext cx="5711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Analyzing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72540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13174" y="269918"/>
            <a:ext cx="30514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28761" y="1039359"/>
            <a:ext cx="10094366" cy="5393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From One Layer to Multiple Layers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Multi-Layer Perceptron for Text Classification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Analyzing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8.1.3 Training a Multi-Layer Perceptron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Neural Language Models and Word Embedding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Neural n-gram Language Modelling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Fast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836722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93414" y="249414"/>
            <a:ext cx="7707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Multi-layer </a:t>
            </a:r>
            <a:r>
              <a:rPr lang="en-US" altLang="zh-CN" sz="36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Perceptrons</a:t>
            </a:r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1145744" y="1319510"/>
                <a:ext cx="9427005" cy="5082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Data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Training set: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={(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)}</m:t>
                    </m:r>
                    <m:sSubSup>
                      <m:sSub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zh-CN" altLang="en-US" sz="24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Input feature vector: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4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Gold-standard output label: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Model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Modeling target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Parameterization: MLP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Log-likelihood loss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</a:rPr>
                  <a:t> regularization: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</m:nary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Palatino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744" y="1319510"/>
                <a:ext cx="9427005" cy="5082353"/>
              </a:xfrm>
              <a:prstGeom prst="rect">
                <a:avLst/>
              </a:prstGeom>
              <a:blipFill>
                <a:blip r:embed="rId2"/>
                <a:stretch>
                  <a:fillRect l="-942" b="-164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2C89A2A-4231-9241-8E8C-8F02C22AD1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流程图: 接点 37">
            <a:extLst>
              <a:ext uri="{FF2B5EF4-FFF2-40B4-BE49-F238E27FC236}">
                <a16:creationId xmlns:a16="http://schemas.microsoft.com/office/drawing/2014/main" id="{D1DFA171-4ED3-6949-903A-5F79BC8E6F7D}"/>
              </a:ext>
            </a:extLst>
          </p:cNvPr>
          <p:cNvSpPr/>
          <p:nvPr/>
        </p:nvSpPr>
        <p:spPr>
          <a:xfrm>
            <a:off x="8046770" y="2698434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接点 38">
            <a:extLst>
              <a:ext uri="{FF2B5EF4-FFF2-40B4-BE49-F238E27FC236}">
                <a16:creationId xmlns:a16="http://schemas.microsoft.com/office/drawing/2014/main" id="{97846ED0-E536-DE4A-A5AA-F032784CE0B0}"/>
              </a:ext>
            </a:extLst>
          </p:cNvPr>
          <p:cNvSpPr/>
          <p:nvPr/>
        </p:nvSpPr>
        <p:spPr>
          <a:xfrm>
            <a:off x="8046770" y="3396680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39">
            <a:extLst>
              <a:ext uri="{FF2B5EF4-FFF2-40B4-BE49-F238E27FC236}">
                <a16:creationId xmlns:a16="http://schemas.microsoft.com/office/drawing/2014/main" id="{95C99344-28DA-394F-9D8F-561440B3B719}"/>
              </a:ext>
            </a:extLst>
          </p:cNvPr>
          <p:cNvSpPr/>
          <p:nvPr/>
        </p:nvSpPr>
        <p:spPr>
          <a:xfrm>
            <a:off x="8046770" y="4069762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40">
            <a:extLst>
              <a:ext uri="{FF2B5EF4-FFF2-40B4-BE49-F238E27FC236}">
                <a16:creationId xmlns:a16="http://schemas.microsoft.com/office/drawing/2014/main" id="{A70297D8-C4D4-5346-9F9F-3D330813519F}"/>
              </a:ext>
            </a:extLst>
          </p:cNvPr>
          <p:cNvSpPr/>
          <p:nvPr/>
        </p:nvSpPr>
        <p:spPr>
          <a:xfrm>
            <a:off x="9024670" y="2972754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接点 41">
            <a:extLst>
              <a:ext uri="{FF2B5EF4-FFF2-40B4-BE49-F238E27FC236}">
                <a16:creationId xmlns:a16="http://schemas.microsoft.com/office/drawing/2014/main" id="{91457547-C86A-184A-A226-3AA5C3FF8617}"/>
              </a:ext>
            </a:extLst>
          </p:cNvPr>
          <p:cNvSpPr/>
          <p:nvPr/>
        </p:nvSpPr>
        <p:spPr>
          <a:xfrm>
            <a:off x="9024670" y="3671000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42">
            <a:extLst>
              <a:ext uri="{FF2B5EF4-FFF2-40B4-BE49-F238E27FC236}">
                <a16:creationId xmlns:a16="http://schemas.microsoft.com/office/drawing/2014/main" id="{1A7BEF50-F428-1846-A793-9E660EC0E1C4}"/>
              </a:ext>
            </a:extLst>
          </p:cNvPr>
          <p:cNvSpPr/>
          <p:nvPr/>
        </p:nvSpPr>
        <p:spPr>
          <a:xfrm>
            <a:off x="9024670" y="4420529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43">
            <a:extLst>
              <a:ext uri="{FF2B5EF4-FFF2-40B4-BE49-F238E27FC236}">
                <a16:creationId xmlns:a16="http://schemas.microsoft.com/office/drawing/2014/main" id="{85E04E8D-545E-C646-BE43-CA579EA90508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8503970" y="2927034"/>
            <a:ext cx="520700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44">
            <a:extLst>
              <a:ext uri="{FF2B5EF4-FFF2-40B4-BE49-F238E27FC236}">
                <a16:creationId xmlns:a16="http://schemas.microsoft.com/office/drawing/2014/main" id="{9A13154A-A196-E847-B757-5A40FB062B9E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8503970" y="2927034"/>
            <a:ext cx="520700" cy="972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45">
            <a:extLst>
              <a:ext uri="{FF2B5EF4-FFF2-40B4-BE49-F238E27FC236}">
                <a16:creationId xmlns:a16="http://schemas.microsoft.com/office/drawing/2014/main" id="{6FFBE372-CC4C-2E4D-8D5F-94BF206091AC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8503970" y="2927034"/>
            <a:ext cx="520700" cy="172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6">
            <a:extLst>
              <a:ext uri="{FF2B5EF4-FFF2-40B4-BE49-F238E27FC236}">
                <a16:creationId xmlns:a16="http://schemas.microsoft.com/office/drawing/2014/main" id="{F7FBB76A-A3CC-AF4B-91F1-9AEBD3F894B9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8503970" y="3201354"/>
            <a:ext cx="520700" cy="423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47">
            <a:extLst>
              <a:ext uri="{FF2B5EF4-FFF2-40B4-BE49-F238E27FC236}">
                <a16:creationId xmlns:a16="http://schemas.microsoft.com/office/drawing/2014/main" id="{3CF3D2AD-C11D-804E-A3F2-7B7051CD7D93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8503970" y="3625280"/>
            <a:ext cx="520700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48">
            <a:extLst>
              <a:ext uri="{FF2B5EF4-FFF2-40B4-BE49-F238E27FC236}">
                <a16:creationId xmlns:a16="http://schemas.microsoft.com/office/drawing/2014/main" id="{5879F617-CF17-B249-B911-E862EC68B054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8503970" y="3625280"/>
            <a:ext cx="520700" cy="1023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49">
            <a:extLst>
              <a:ext uri="{FF2B5EF4-FFF2-40B4-BE49-F238E27FC236}">
                <a16:creationId xmlns:a16="http://schemas.microsoft.com/office/drawing/2014/main" id="{C9E0C6FB-9C8C-4349-9B51-EDA17E712B18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8503970" y="3201354"/>
            <a:ext cx="520700" cy="109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50">
            <a:extLst>
              <a:ext uri="{FF2B5EF4-FFF2-40B4-BE49-F238E27FC236}">
                <a16:creationId xmlns:a16="http://schemas.microsoft.com/office/drawing/2014/main" id="{BE645E1A-DE81-C245-ACCC-778BCEF29DCC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8503970" y="3899600"/>
            <a:ext cx="520700" cy="39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51">
            <a:extLst>
              <a:ext uri="{FF2B5EF4-FFF2-40B4-BE49-F238E27FC236}">
                <a16:creationId xmlns:a16="http://schemas.microsoft.com/office/drawing/2014/main" id="{7373089F-9432-3D41-BBA8-BE1A82F151CA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8503970" y="4298362"/>
            <a:ext cx="520700" cy="35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接点 52">
            <a:extLst>
              <a:ext uri="{FF2B5EF4-FFF2-40B4-BE49-F238E27FC236}">
                <a16:creationId xmlns:a16="http://schemas.microsoft.com/office/drawing/2014/main" id="{5AE53973-4DEA-7549-AD82-610881C4F6C8}"/>
              </a:ext>
            </a:extLst>
          </p:cNvPr>
          <p:cNvSpPr/>
          <p:nvPr/>
        </p:nvSpPr>
        <p:spPr>
          <a:xfrm>
            <a:off x="9024670" y="2327287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62">
            <a:extLst>
              <a:ext uri="{FF2B5EF4-FFF2-40B4-BE49-F238E27FC236}">
                <a16:creationId xmlns:a16="http://schemas.microsoft.com/office/drawing/2014/main" id="{7561161F-C249-9248-9187-DEECCC169776}"/>
              </a:ext>
            </a:extLst>
          </p:cNvPr>
          <p:cNvSpPr/>
          <p:nvPr/>
        </p:nvSpPr>
        <p:spPr>
          <a:xfrm>
            <a:off x="10002570" y="2731708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接点 63">
            <a:extLst>
              <a:ext uri="{FF2B5EF4-FFF2-40B4-BE49-F238E27FC236}">
                <a16:creationId xmlns:a16="http://schemas.microsoft.com/office/drawing/2014/main" id="{57AAD05B-00EC-D24F-8DE8-6C36DE9117AD}"/>
              </a:ext>
            </a:extLst>
          </p:cNvPr>
          <p:cNvSpPr/>
          <p:nvPr/>
        </p:nvSpPr>
        <p:spPr>
          <a:xfrm>
            <a:off x="10002570" y="3429954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接点 64">
            <a:extLst>
              <a:ext uri="{FF2B5EF4-FFF2-40B4-BE49-F238E27FC236}">
                <a16:creationId xmlns:a16="http://schemas.microsoft.com/office/drawing/2014/main" id="{81081535-596F-4E40-8EF0-2839F8CD3418}"/>
              </a:ext>
            </a:extLst>
          </p:cNvPr>
          <p:cNvSpPr/>
          <p:nvPr/>
        </p:nvSpPr>
        <p:spPr>
          <a:xfrm>
            <a:off x="10002570" y="4103036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70">
            <a:extLst>
              <a:ext uri="{FF2B5EF4-FFF2-40B4-BE49-F238E27FC236}">
                <a16:creationId xmlns:a16="http://schemas.microsoft.com/office/drawing/2014/main" id="{A97CB2E8-BB1B-9A4B-86F1-E21B39B3D395}"/>
              </a:ext>
            </a:extLst>
          </p:cNvPr>
          <p:cNvSpPr txBox="1"/>
          <p:nvPr/>
        </p:nvSpPr>
        <p:spPr>
          <a:xfrm>
            <a:off x="8106996" y="3847949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7" name="文本框 71">
            <a:extLst>
              <a:ext uri="{FF2B5EF4-FFF2-40B4-BE49-F238E27FC236}">
                <a16:creationId xmlns:a16="http://schemas.microsoft.com/office/drawing/2014/main" id="{CA78C2BE-8FE9-DD46-85DD-B3927A9F1E36}"/>
              </a:ext>
            </a:extLst>
          </p:cNvPr>
          <p:cNvSpPr txBox="1"/>
          <p:nvPr/>
        </p:nvSpPr>
        <p:spPr>
          <a:xfrm>
            <a:off x="9083705" y="4142120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8" name="文本框 72">
            <a:extLst>
              <a:ext uri="{FF2B5EF4-FFF2-40B4-BE49-F238E27FC236}">
                <a16:creationId xmlns:a16="http://schemas.microsoft.com/office/drawing/2014/main" id="{5C48DDD1-E7BE-E245-89A4-FC54120FF0F4}"/>
              </a:ext>
            </a:extLst>
          </p:cNvPr>
          <p:cNvSpPr txBox="1"/>
          <p:nvPr/>
        </p:nvSpPr>
        <p:spPr>
          <a:xfrm>
            <a:off x="10066070" y="3887018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29" name="直接箭头连接符 73">
            <a:extLst>
              <a:ext uri="{FF2B5EF4-FFF2-40B4-BE49-F238E27FC236}">
                <a16:creationId xmlns:a16="http://schemas.microsoft.com/office/drawing/2014/main" id="{18DCDD99-D41D-3E49-ACA6-53C6B35F0829}"/>
              </a:ext>
            </a:extLst>
          </p:cNvPr>
          <p:cNvCxnSpPr>
            <a:cxnSpLocks/>
            <a:stCxn id="5" idx="6"/>
            <a:endCxn id="22" idx="2"/>
          </p:cNvCxnSpPr>
          <p:nvPr/>
        </p:nvCxnSpPr>
        <p:spPr>
          <a:xfrm flipV="1">
            <a:off x="8503970" y="2555887"/>
            <a:ext cx="520700" cy="371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76">
            <a:extLst>
              <a:ext uri="{FF2B5EF4-FFF2-40B4-BE49-F238E27FC236}">
                <a16:creationId xmlns:a16="http://schemas.microsoft.com/office/drawing/2014/main" id="{E6C3C9D1-C5E4-3846-8756-CFBE005FDFD8}"/>
              </a:ext>
            </a:extLst>
          </p:cNvPr>
          <p:cNvCxnSpPr>
            <a:cxnSpLocks/>
            <a:stCxn id="7" idx="6"/>
            <a:endCxn id="22" idx="2"/>
          </p:cNvCxnSpPr>
          <p:nvPr/>
        </p:nvCxnSpPr>
        <p:spPr>
          <a:xfrm flipV="1">
            <a:off x="8503970" y="2555887"/>
            <a:ext cx="520700" cy="1069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9">
            <a:extLst>
              <a:ext uri="{FF2B5EF4-FFF2-40B4-BE49-F238E27FC236}">
                <a16:creationId xmlns:a16="http://schemas.microsoft.com/office/drawing/2014/main" id="{0ACA4363-9861-EE49-BFAC-00A107802F53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 flipV="1">
            <a:off x="8503970" y="2555887"/>
            <a:ext cx="520700" cy="1742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82">
            <a:extLst>
              <a:ext uri="{FF2B5EF4-FFF2-40B4-BE49-F238E27FC236}">
                <a16:creationId xmlns:a16="http://schemas.microsoft.com/office/drawing/2014/main" id="{6761A223-8526-DF46-8593-338AB9913F82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9481870" y="2555887"/>
            <a:ext cx="520700" cy="404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85">
            <a:extLst>
              <a:ext uri="{FF2B5EF4-FFF2-40B4-BE49-F238E27FC236}">
                <a16:creationId xmlns:a16="http://schemas.microsoft.com/office/drawing/2014/main" id="{20BFF6AE-FE05-4945-AE90-E49E40A2A90F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9481870" y="2555887"/>
            <a:ext cx="520700" cy="1102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88">
            <a:extLst>
              <a:ext uri="{FF2B5EF4-FFF2-40B4-BE49-F238E27FC236}">
                <a16:creationId xmlns:a16="http://schemas.microsoft.com/office/drawing/2014/main" id="{F2E37FC8-C04C-DA45-A927-C651E73456E0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9481870" y="2555887"/>
            <a:ext cx="520700" cy="177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91">
            <a:extLst>
              <a:ext uri="{FF2B5EF4-FFF2-40B4-BE49-F238E27FC236}">
                <a16:creationId xmlns:a16="http://schemas.microsoft.com/office/drawing/2014/main" id="{7EA942A4-2A8D-9940-92DC-8543C3BB1369}"/>
              </a:ext>
            </a:extLst>
          </p:cNvPr>
          <p:cNvCxnSpPr>
            <a:cxnSpLocks/>
            <a:stCxn id="10" idx="6"/>
            <a:endCxn id="23" idx="2"/>
          </p:cNvCxnSpPr>
          <p:nvPr/>
        </p:nvCxnSpPr>
        <p:spPr>
          <a:xfrm flipV="1">
            <a:off x="9481870" y="2960308"/>
            <a:ext cx="520700" cy="24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94">
            <a:extLst>
              <a:ext uri="{FF2B5EF4-FFF2-40B4-BE49-F238E27FC236}">
                <a16:creationId xmlns:a16="http://schemas.microsoft.com/office/drawing/2014/main" id="{492B17F8-E14A-9942-9A57-FFD3B975C2D7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>
            <a:off x="9481870" y="3201354"/>
            <a:ext cx="52070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97">
            <a:extLst>
              <a:ext uri="{FF2B5EF4-FFF2-40B4-BE49-F238E27FC236}">
                <a16:creationId xmlns:a16="http://schemas.microsoft.com/office/drawing/2014/main" id="{370C2105-C7EC-4548-9016-C2257528119A}"/>
              </a:ext>
            </a:extLst>
          </p:cNvPr>
          <p:cNvCxnSpPr>
            <a:cxnSpLocks/>
            <a:stCxn id="10" idx="6"/>
            <a:endCxn id="25" idx="2"/>
          </p:cNvCxnSpPr>
          <p:nvPr/>
        </p:nvCxnSpPr>
        <p:spPr>
          <a:xfrm>
            <a:off x="9481870" y="3201354"/>
            <a:ext cx="520700" cy="1130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100">
            <a:extLst>
              <a:ext uri="{FF2B5EF4-FFF2-40B4-BE49-F238E27FC236}">
                <a16:creationId xmlns:a16="http://schemas.microsoft.com/office/drawing/2014/main" id="{6838436F-64DE-E54D-92B7-D7E49B861026}"/>
              </a:ext>
            </a:extLst>
          </p:cNvPr>
          <p:cNvCxnSpPr>
            <a:cxnSpLocks/>
            <a:stCxn id="11" idx="6"/>
            <a:endCxn id="23" idx="2"/>
          </p:cNvCxnSpPr>
          <p:nvPr/>
        </p:nvCxnSpPr>
        <p:spPr>
          <a:xfrm flipV="1">
            <a:off x="9481870" y="2960308"/>
            <a:ext cx="520700" cy="939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103">
            <a:extLst>
              <a:ext uri="{FF2B5EF4-FFF2-40B4-BE49-F238E27FC236}">
                <a16:creationId xmlns:a16="http://schemas.microsoft.com/office/drawing/2014/main" id="{95D1DD89-C92C-1E47-A47E-C280772F98D6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 flipV="1">
            <a:off x="9481870" y="3658554"/>
            <a:ext cx="520700" cy="24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106">
            <a:extLst>
              <a:ext uri="{FF2B5EF4-FFF2-40B4-BE49-F238E27FC236}">
                <a16:creationId xmlns:a16="http://schemas.microsoft.com/office/drawing/2014/main" id="{5D5BEAE5-8AFE-814D-A7FB-84855656EBAB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>
            <a:off x="9481870" y="3899600"/>
            <a:ext cx="520700" cy="432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109">
            <a:extLst>
              <a:ext uri="{FF2B5EF4-FFF2-40B4-BE49-F238E27FC236}">
                <a16:creationId xmlns:a16="http://schemas.microsoft.com/office/drawing/2014/main" id="{2571391F-BF86-374E-BEA1-8B4F1504ED1B}"/>
              </a:ext>
            </a:extLst>
          </p:cNvPr>
          <p:cNvCxnSpPr>
            <a:cxnSpLocks/>
            <a:stCxn id="12" idx="6"/>
            <a:endCxn id="23" idx="2"/>
          </p:cNvCxnSpPr>
          <p:nvPr/>
        </p:nvCxnSpPr>
        <p:spPr>
          <a:xfrm flipV="1">
            <a:off x="9481870" y="2960308"/>
            <a:ext cx="520700" cy="1688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112">
            <a:extLst>
              <a:ext uri="{FF2B5EF4-FFF2-40B4-BE49-F238E27FC236}">
                <a16:creationId xmlns:a16="http://schemas.microsoft.com/office/drawing/2014/main" id="{845B24BE-9795-474B-B05E-85229FBBCFBC}"/>
              </a:ext>
            </a:extLst>
          </p:cNvPr>
          <p:cNvCxnSpPr>
            <a:cxnSpLocks/>
            <a:stCxn id="12" idx="6"/>
            <a:endCxn id="24" idx="2"/>
          </p:cNvCxnSpPr>
          <p:nvPr/>
        </p:nvCxnSpPr>
        <p:spPr>
          <a:xfrm flipV="1">
            <a:off x="9481870" y="3658554"/>
            <a:ext cx="520700" cy="990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115">
            <a:extLst>
              <a:ext uri="{FF2B5EF4-FFF2-40B4-BE49-F238E27FC236}">
                <a16:creationId xmlns:a16="http://schemas.microsoft.com/office/drawing/2014/main" id="{EEFE464F-626E-1441-AF41-709663DB2EF7}"/>
              </a:ext>
            </a:extLst>
          </p:cNvPr>
          <p:cNvCxnSpPr>
            <a:cxnSpLocks/>
            <a:stCxn id="12" idx="6"/>
            <a:endCxn id="25" idx="2"/>
          </p:cNvCxnSpPr>
          <p:nvPr/>
        </p:nvCxnSpPr>
        <p:spPr>
          <a:xfrm flipV="1">
            <a:off x="9481870" y="4331636"/>
            <a:ext cx="520700" cy="317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125">
                <a:extLst>
                  <a:ext uri="{FF2B5EF4-FFF2-40B4-BE49-F238E27FC236}">
                    <a16:creationId xmlns:a16="http://schemas.microsoft.com/office/drawing/2014/main" id="{F98560CE-4921-6044-8139-A641D883AC35}"/>
                  </a:ext>
                </a:extLst>
              </p:cNvPr>
              <p:cNvSpPr txBox="1"/>
              <p:nvPr/>
            </p:nvSpPr>
            <p:spPr>
              <a:xfrm>
                <a:off x="7437656" y="3304376"/>
                <a:ext cx="375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4" name="文本框 125">
                <a:extLst>
                  <a:ext uri="{FF2B5EF4-FFF2-40B4-BE49-F238E27FC236}">
                    <a16:creationId xmlns:a16="http://schemas.microsoft.com/office/drawing/2014/main" id="{F98560CE-4921-6044-8139-A641D883A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656" y="3304376"/>
                <a:ext cx="37512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126">
                <a:extLst>
                  <a:ext uri="{FF2B5EF4-FFF2-40B4-BE49-F238E27FC236}">
                    <a16:creationId xmlns:a16="http://schemas.microsoft.com/office/drawing/2014/main" id="{40D21396-54A9-FE48-B562-B57F668FF922}"/>
                  </a:ext>
                </a:extLst>
              </p:cNvPr>
              <p:cNvSpPr txBox="1"/>
              <p:nvPr/>
            </p:nvSpPr>
            <p:spPr>
              <a:xfrm>
                <a:off x="11110406" y="3429954"/>
                <a:ext cx="375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5" name="文本框 126">
                <a:extLst>
                  <a:ext uri="{FF2B5EF4-FFF2-40B4-BE49-F238E27FC236}">
                    <a16:creationId xmlns:a16="http://schemas.microsoft.com/office/drawing/2014/main" id="{40D21396-54A9-FE48-B562-B57F668FF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406" y="3429954"/>
                <a:ext cx="3751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127">
                <a:extLst>
                  <a:ext uri="{FF2B5EF4-FFF2-40B4-BE49-F238E27FC236}">
                    <a16:creationId xmlns:a16="http://schemas.microsoft.com/office/drawing/2014/main" id="{FB02C86E-B2D1-ED46-B911-4116300F8F69}"/>
                  </a:ext>
                </a:extLst>
              </p:cNvPr>
              <p:cNvSpPr txBox="1"/>
              <p:nvPr/>
            </p:nvSpPr>
            <p:spPr>
              <a:xfrm>
                <a:off x="10399896" y="2666198"/>
                <a:ext cx="6350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6" name="文本框 127">
                <a:extLst>
                  <a:ext uri="{FF2B5EF4-FFF2-40B4-BE49-F238E27FC236}">
                    <a16:creationId xmlns:a16="http://schemas.microsoft.com/office/drawing/2014/main" id="{FB02C86E-B2D1-ED46-B911-4116300F8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896" y="2666198"/>
                <a:ext cx="635002" cy="461665"/>
              </a:xfrm>
              <a:prstGeom prst="rect">
                <a:avLst/>
              </a:prstGeom>
              <a:blipFill>
                <a:blip r:embed="rId5"/>
                <a:stretch>
                  <a:fillRect r="-1961" b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128">
                <a:extLst>
                  <a:ext uri="{FF2B5EF4-FFF2-40B4-BE49-F238E27FC236}">
                    <a16:creationId xmlns:a16="http://schemas.microsoft.com/office/drawing/2014/main" id="{FE9C0FCA-C94A-D346-8AA3-D5B128AD1A77}"/>
                  </a:ext>
                </a:extLst>
              </p:cNvPr>
              <p:cNvSpPr txBox="1"/>
              <p:nvPr/>
            </p:nvSpPr>
            <p:spPr>
              <a:xfrm>
                <a:off x="10411477" y="3414688"/>
                <a:ext cx="6648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7" name="文本框 128">
                <a:extLst>
                  <a:ext uri="{FF2B5EF4-FFF2-40B4-BE49-F238E27FC236}">
                    <a16:creationId xmlns:a16="http://schemas.microsoft.com/office/drawing/2014/main" id="{FE9C0FCA-C94A-D346-8AA3-D5B128AD1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477" y="3414688"/>
                <a:ext cx="664865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129">
                <a:extLst>
                  <a:ext uri="{FF2B5EF4-FFF2-40B4-BE49-F238E27FC236}">
                    <a16:creationId xmlns:a16="http://schemas.microsoft.com/office/drawing/2014/main" id="{7ECAD483-D30D-554F-964F-AF6C1CA1C401}"/>
                  </a:ext>
                </a:extLst>
              </p:cNvPr>
              <p:cNvSpPr txBox="1"/>
              <p:nvPr/>
            </p:nvSpPr>
            <p:spPr>
              <a:xfrm>
                <a:off x="10292424" y="4061942"/>
                <a:ext cx="902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8" name="文本框 129">
                <a:extLst>
                  <a:ext uri="{FF2B5EF4-FFF2-40B4-BE49-F238E27FC236}">
                    <a16:creationId xmlns:a16="http://schemas.microsoft.com/office/drawing/2014/main" id="{7ECAD483-D30D-554F-964F-AF6C1CA1C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424" y="4061942"/>
                <a:ext cx="902973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大括号 130">
            <a:extLst>
              <a:ext uri="{FF2B5EF4-FFF2-40B4-BE49-F238E27FC236}">
                <a16:creationId xmlns:a16="http://schemas.microsoft.com/office/drawing/2014/main" id="{949BF342-4884-634F-991A-D414DF37D3B0}"/>
              </a:ext>
            </a:extLst>
          </p:cNvPr>
          <p:cNvSpPr/>
          <p:nvPr/>
        </p:nvSpPr>
        <p:spPr>
          <a:xfrm>
            <a:off x="10892126" y="2775026"/>
            <a:ext cx="207665" cy="1771523"/>
          </a:xfrm>
          <a:prstGeom prst="rightBrace">
            <a:avLst>
              <a:gd name="adj1" fmla="val 3757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131">
                <a:extLst>
                  <a:ext uri="{FF2B5EF4-FFF2-40B4-BE49-F238E27FC236}">
                    <a16:creationId xmlns:a16="http://schemas.microsoft.com/office/drawing/2014/main" id="{31ACA169-9EE5-B24A-A976-CC8EB6264363}"/>
                  </a:ext>
                </a:extLst>
              </p:cNvPr>
              <p:cNvSpPr txBox="1"/>
              <p:nvPr/>
            </p:nvSpPr>
            <p:spPr>
              <a:xfrm>
                <a:off x="9392980" y="1966690"/>
                <a:ext cx="375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0" name="文本框 131">
                <a:extLst>
                  <a:ext uri="{FF2B5EF4-FFF2-40B4-BE49-F238E27FC236}">
                    <a16:creationId xmlns:a16="http://schemas.microsoft.com/office/drawing/2014/main" id="{31ACA169-9EE5-B24A-A976-CC8EB6264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980" y="1966690"/>
                <a:ext cx="375128" cy="461665"/>
              </a:xfrm>
              <a:prstGeom prst="rect">
                <a:avLst/>
              </a:prstGeom>
              <a:blipFill>
                <a:blip r:embed="rId8"/>
                <a:stretch>
                  <a:fillRect l="-3333" r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5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zh-CN" altLang="en-US" sz="1801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0D27C588-231F-414F-94E9-C1B303A76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"/>
          <a:stretch/>
        </p:blipFill>
        <p:spPr>
          <a:xfrm>
            <a:off x="1097283" y="1692198"/>
            <a:ext cx="9144084" cy="399920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645D727-549A-DB49-9F45-15A5E63DACD7}"/>
              </a:ext>
            </a:extLst>
          </p:cNvPr>
          <p:cNvSpPr/>
          <p:nvPr/>
        </p:nvSpPr>
        <p:spPr>
          <a:xfrm>
            <a:off x="1097283" y="1155483"/>
            <a:ext cx="7991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1"/>
              </a:spcAft>
            </a:pPr>
            <a:r>
              <a:rPr lang="en-US" altLang="zh-CN" sz="20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Stochastic Gradient Descent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D8DB1-36ED-9B42-85EF-50146B148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97E607-3BAE-8045-B20C-58CCE6ABE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397" y="4071908"/>
            <a:ext cx="237067" cy="474133"/>
          </a:xfrm>
          <a:prstGeom prst="rect">
            <a:avLst/>
          </a:prstGeom>
        </p:spPr>
      </p:pic>
      <p:sp>
        <p:nvSpPr>
          <p:cNvPr id="10" name="矩形 5">
            <a:extLst>
              <a:ext uri="{FF2B5EF4-FFF2-40B4-BE49-F238E27FC236}">
                <a16:creationId xmlns:a16="http://schemas.microsoft.com/office/drawing/2014/main" id="{43026EF1-A85B-784F-ACAC-46B976EAB61A}"/>
              </a:ext>
            </a:extLst>
          </p:cNvPr>
          <p:cNvSpPr/>
          <p:nvPr/>
        </p:nvSpPr>
        <p:spPr>
          <a:xfrm>
            <a:off x="486982" y="249910"/>
            <a:ext cx="7762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using SGD</a:t>
            </a:r>
          </a:p>
        </p:txBody>
      </p:sp>
    </p:spTree>
    <p:extLst>
      <p:ext uri="{BB962C8B-B14F-4D97-AF65-F5344CB8AC3E}">
        <p14:creationId xmlns:p14="http://schemas.microsoft.com/office/powerpoint/2010/main" val="360775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57215" y="43664"/>
            <a:ext cx="627969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3600" b="1" dirty="0">
                <a:latin typeface="Palatino"/>
              </a:rPr>
              <a:t>Training a Neural Network</a:t>
            </a:r>
            <a:endParaRPr lang="zh-CN" altLang="en-US" sz="3600" b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1085850" y="1564255"/>
                <a:ext cx="5932884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Key issue: feed gradient for every model parameter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Take a simple network for example.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1564255"/>
                <a:ext cx="5932884" cy="2862322"/>
              </a:xfrm>
              <a:prstGeom prst="rect">
                <a:avLst/>
              </a:prstGeom>
              <a:blipFill>
                <a:blip r:embed="rId4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AA60F4D5-E288-49BD-90B7-94BEEAB8F2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04" b="14401"/>
          <a:stretch/>
        </p:blipFill>
        <p:spPr>
          <a:xfrm>
            <a:off x="7145669" y="1379759"/>
            <a:ext cx="4504308" cy="2696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0B96435-8CE8-4566-A408-11B9A33C4BE9}"/>
                  </a:ext>
                </a:extLst>
              </p:cNvPr>
              <p:cNvSpPr/>
              <p:nvPr/>
            </p:nvSpPr>
            <p:spPr>
              <a:xfrm>
                <a:off x="2243838" y="4462154"/>
                <a:ext cx="2705741" cy="1406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0B96435-8CE8-4566-A408-11B9A33C4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838" y="4462154"/>
                <a:ext cx="2705741" cy="1406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8978835-9CBD-4408-8A1F-4BAF42571F05}"/>
                  </a:ext>
                </a:extLst>
              </p:cNvPr>
              <p:cNvSpPr/>
              <p:nvPr/>
            </p:nvSpPr>
            <p:spPr>
              <a:xfrm>
                <a:off x="5252653" y="4621684"/>
                <a:ext cx="1483675" cy="1073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8978835-9CBD-4408-8A1F-4BAF4257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653" y="4621684"/>
                <a:ext cx="1483675" cy="10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E69450C-DEC5-884C-A4B1-C905C703A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1" name="Picture 10" descr="\documentclass{article}&#10;\usepackage{amsmath}&#10;\pagestyle{empty}&#10;\begin{document}&#10;&#10;&#10;$f(\bullet)=\bullet^2$&#10;&#10;\end{document}" title="IguanaTex Bitmap Display">
            <a:extLst>
              <a:ext uri="{FF2B5EF4-FFF2-40B4-BE49-F238E27FC236}">
                <a16:creationId xmlns:a16="http://schemas.microsoft.com/office/drawing/2014/main" id="{99DEB3AD-0E3A-2D45-B956-FC4FA112E6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92" y="4492601"/>
            <a:ext cx="1091841" cy="300256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g(\bullet)=\text{sigmoid}(\bullet)$&#10;&#10;&#10;\end{document}" title="IguanaTex Bitmap Display">
            <a:extLst>
              <a:ext uri="{FF2B5EF4-FFF2-40B4-BE49-F238E27FC236}">
                <a16:creationId xmlns:a16="http://schemas.microsoft.com/office/drawing/2014/main" id="{F375E704-105E-2443-BA35-66E403DFC4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57" y="4998911"/>
            <a:ext cx="1930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9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57215" y="43664"/>
            <a:ext cx="627969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3600" b="1" dirty="0">
                <a:latin typeface="Palatino"/>
              </a:rPr>
              <a:t>Training a Neural Network</a:t>
            </a:r>
            <a:endParaRPr lang="zh-CN" altLang="en-US" sz="3600" b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1085850" y="1564255"/>
                <a:ext cx="5932884" cy="2872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Key issue: feed gradient for every model parameter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Take a simple network for example.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1564255"/>
                <a:ext cx="5932884" cy="2872133"/>
              </a:xfrm>
              <a:prstGeom prst="rect">
                <a:avLst/>
              </a:prstGeom>
              <a:blipFill>
                <a:blip r:embed="rId4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AA60F4D5-E288-49BD-90B7-94BEEAB8F2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04" b="14401"/>
          <a:stretch/>
        </p:blipFill>
        <p:spPr>
          <a:xfrm>
            <a:off x="7145669" y="1379759"/>
            <a:ext cx="4504308" cy="2696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0B96435-8CE8-4566-A408-11B9A33C4BE9}"/>
                  </a:ext>
                </a:extLst>
              </p:cNvPr>
              <p:cNvSpPr/>
              <p:nvPr/>
            </p:nvSpPr>
            <p:spPr>
              <a:xfrm>
                <a:off x="2243838" y="4462154"/>
                <a:ext cx="2705741" cy="1406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0B96435-8CE8-4566-A408-11B9A33C4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838" y="4462154"/>
                <a:ext cx="2705741" cy="1406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8978835-9CBD-4408-8A1F-4BAF42571F05}"/>
                  </a:ext>
                </a:extLst>
              </p:cNvPr>
              <p:cNvSpPr/>
              <p:nvPr/>
            </p:nvSpPr>
            <p:spPr>
              <a:xfrm>
                <a:off x="5252653" y="4621684"/>
                <a:ext cx="1483675" cy="1073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8978835-9CBD-4408-8A1F-4BAF4257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653" y="4621684"/>
                <a:ext cx="1483675" cy="10733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E69450C-DEC5-884C-A4B1-C905C703A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11" name="Picture 10" descr="\documentclass{article}&#10;\usepackage{amsmath}&#10;\pagestyle{empty}&#10;\begin{document}&#10;&#10;&#10;$f(\bullet)=\bullet^2$&#10;&#10;\end{document}" title="IguanaTex Bitmap Display">
            <a:extLst>
              <a:ext uri="{FF2B5EF4-FFF2-40B4-BE49-F238E27FC236}">
                <a16:creationId xmlns:a16="http://schemas.microsoft.com/office/drawing/2014/main" id="{99DEB3AD-0E3A-2D45-B956-FC4FA112E6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92" y="4492601"/>
            <a:ext cx="1091841" cy="300256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g(\bullet)=\text{sigmoid}(\bullet)$&#10;&#10;&#10;\end{document}" title="IguanaTex Bitmap Display">
            <a:extLst>
              <a:ext uri="{FF2B5EF4-FFF2-40B4-BE49-F238E27FC236}">
                <a16:creationId xmlns:a16="http://schemas.microsoft.com/office/drawing/2014/main" id="{F375E704-105E-2443-BA35-66E403DFC4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57" y="4998911"/>
            <a:ext cx="1930400" cy="25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F102A4-1040-F148-8128-D89A95A86C4F}"/>
                  </a:ext>
                </a:extLst>
              </p:cNvPr>
              <p:cNvSpPr txBox="1"/>
              <p:nvPr/>
            </p:nvSpPr>
            <p:spPr>
              <a:xfrm>
                <a:off x="2142097" y="5930263"/>
                <a:ext cx="7704786" cy="481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</m:nary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800" dirty="0">
                    <a:latin typeface="Palatino"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F102A4-1040-F148-8128-D89A95A86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97" y="5930263"/>
                <a:ext cx="7704786" cy="481863"/>
              </a:xfrm>
              <a:prstGeom prst="rect">
                <a:avLst/>
              </a:prstGeom>
              <a:blipFill>
                <a:blip r:embed="rId10"/>
                <a:stretch>
                  <a:fillRect l="-164" t="-121053" b="-1868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582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374415" y="1332963"/>
                <a:ext cx="7707742" cy="404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Given a training instance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</a:rPr>
                  <a:t>, the loss is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‖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i="1">
                        <a:latin typeface="Palatino"/>
                      </a:rPr>
                      <m:t>=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‖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/>
                  </a:rPr>
                  <a:t> 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latin typeface="Palatino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5" y="1332963"/>
                <a:ext cx="7707742" cy="4043094"/>
              </a:xfrm>
              <a:prstGeom prst="rect">
                <a:avLst/>
              </a:prstGeom>
              <a:blipFill>
                <a:blip r:embed="rId4"/>
                <a:stretch>
                  <a:fillRect l="-11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310020" y="198912"/>
            <a:ext cx="2677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50E8443-8E48-AE48-8A42-346528401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7" descr="图示&#10;&#10;描述已自动生成">
            <a:extLst>
              <a:ext uri="{FF2B5EF4-FFF2-40B4-BE49-F238E27FC236}">
                <a16:creationId xmlns:a16="http://schemas.microsoft.com/office/drawing/2014/main" id="{ACDCA0F8-A835-6E44-AC65-95995311D6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04" b="14401"/>
          <a:stretch/>
        </p:blipFill>
        <p:spPr>
          <a:xfrm>
            <a:off x="7647945" y="958314"/>
            <a:ext cx="4504308" cy="269602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f(\bullet)=\bullet^2$&#10;&#10;\end{document}" title="IguanaTex Bitmap Display">
            <a:extLst>
              <a:ext uri="{FF2B5EF4-FFF2-40B4-BE49-F238E27FC236}">
                <a16:creationId xmlns:a16="http://schemas.microsoft.com/office/drawing/2014/main" id="{BA165567-0F6E-A94A-ABC9-07DB5AB730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468" y="4071156"/>
            <a:ext cx="1091841" cy="300256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g(\bullet)=\text{sigmoid}(\bullet)$&#10;&#10;&#10;\end{document}" title="IguanaTex Bitmap Display">
            <a:extLst>
              <a:ext uri="{FF2B5EF4-FFF2-40B4-BE49-F238E27FC236}">
                <a16:creationId xmlns:a16="http://schemas.microsoft.com/office/drawing/2014/main" id="{FD953026-E026-0347-ABB2-6A21D52D21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3" y="4577466"/>
            <a:ext cx="1930400" cy="25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3D81B-8920-B549-9FA2-26CE7605EC67}"/>
              </a:ext>
            </a:extLst>
          </p:cNvPr>
          <p:cNvSpPr/>
          <p:nvPr/>
        </p:nvSpPr>
        <p:spPr>
          <a:xfrm>
            <a:off x="7340958" y="958314"/>
            <a:ext cx="4997003" cy="4145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964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966131" y="2138523"/>
            <a:ext cx="82597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Week 8</a:t>
            </a:r>
          </a:p>
          <a:p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			Neural Networks</a:t>
            </a:r>
            <a:endParaRPr lang="en-US" altLang="zh-CN" sz="4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374415" y="1332963"/>
                <a:ext cx="7707742" cy="404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Given a training instance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</a:rPr>
                  <a:t>, the loss is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‖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i="1">
                        <a:latin typeface="Palatino"/>
                      </a:rPr>
                      <m:t>=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‖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/>
                  </a:rPr>
                  <a:t> 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latin typeface="Palatino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5" y="1332963"/>
                <a:ext cx="7707742" cy="4043094"/>
              </a:xfrm>
              <a:prstGeom prst="rect">
                <a:avLst/>
              </a:prstGeom>
              <a:blipFill>
                <a:blip r:embed="rId4"/>
                <a:stretch>
                  <a:fillRect l="-11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310020" y="198912"/>
            <a:ext cx="2677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50E8443-8E48-AE48-8A42-346528401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7" descr="图示&#10;&#10;描述已自动生成">
            <a:extLst>
              <a:ext uri="{FF2B5EF4-FFF2-40B4-BE49-F238E27FC236}">
                <a16:creationId xmlns:a16="http://schemas.microsoft.com/office/drawing/2014/main" id="{ACDCA0F8-A835-6E44-AC65-95995311D6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04" b="14401"/>
          <a:stretch/>
        </p:blipFill>
        <p:spPr>
          <a:xfrm>
            <a:off x="7647945" y="958314"/>
            <a:ext cx="4504308" cy="269602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f(\bullet)=\bullet^2$&#10;&#10;\end{document}" title="IguanaTex Bitmap Display">
            <a:extLst>
              <a:ext uri="{FF2B5EF4-FFF2-40B4-BE49-F238E27FC236}">
                <a16:creationId xmlns:a16="http://schemas.microsoft.com/office/drawing/2014/main" id="{BA165567-0F6E-A94A-ABC9-07DB5AB730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468" y="4071156"/>
            <a:ext cx="1091841" cy="300256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g(\bullet)=\text{sigmoid}(\bullet)$&#10;&#10;&#10;\end{document}" title="IguanaTex Bitmap Display">
            <a:extLst>
              <a:ext uri="{FF2B5EF4-FFF2-40B4-BE49-F238E27FC236}">
                <a16:creationId xmlns:a16="http://schemas.microsoft.com/office/drawing/2014/main" id="{FD953026-E026-0347-ABB2-6A21D52D21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33" y="4577466"/>
            <a:ext cx="1930400" cy="25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3D81B-8920-B549-9FA2-26CE7605EC67}"/>
              </a:ext>
            </a:extLst>
          </p:cNvPr>
          <p:cNvSpPr/>
          <p:nvPr/>
        </p:nvSpPr>
        <p:spPr>
          <a:xfrm>
            <a:off x="7340958" y="958314"/>
            <a:ext cx="4997003" cy="4145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237315-309B-914E-8D86-E9FE51EC3E54}"/>
              </a:ext>
            </a:extLst>
          </p:cNvPr>
          <p:cNvSpPr txBox="1"/>
          <p:nvPr/>
        </p:nvSpPr>
        <p:spPr>
          <a:xfrm>
            <a:off x="714777" y="5802222"/>
            <a:ext cx="6168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Need gradients for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">
                <a:extLst>
                  <a:ext uri="{FF2B5EF4-FFF2-40B4-BE49-F238E27FC236}">
                    <a16:creationId xmlns:a16="http://schemas.microsoft.com/office/drawing/2014/main" id="{68DC30D4-11E6-E744-BC14-544B723EFBDD}"/>
                  </a:ext>
                </a:extLst>
              </p:cNvPr>
              <p:cNvSpPr/>
              <p:nvPr/>
            </p:nvSpPr>
            <p:spPr>
              <a:xfrm>
                <a:off x="3422878" y="5255164"/>
                <a:ext cx="2705741" cy="1406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13" name="矩形 1">
                <a:extLst>
                  <a:ext uri="{FF2B5EF4-FFF2-40B4-BE49-F238E27FC236}">
                    <a16:creationId xmlns:a16="http://schemas.microsoft.com/office/drawing/2014/main" id="{68DC30D4-11E6-E744-BC14-544B723EF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78" y="5255164"/>
                <a:ext cx="2705741" cy="1406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6">
                <a:extLst>
                  <a:ext uri="{FF2B5EF4-FFF2-40B4-BE49-F238E27FC236}">
                    <a16:creationId xmlns:a16="http://schemas.microsoft.com/office/drawing/2014/main" id="{71300740-0CFB-5B49-90C6-A71E4F9677CB}"/>
                  </a:ext>
                </a:extLst>
              </p:cNvPr>
              <p:cNvSpPr/>
              <p:nvPr/>
            </p:nvSpPr>
            <p:spPr>
              <a:xfrm>
                <a:off x="6431693" y="5414694"/>
                <a:ext cx="1483675" cy="1073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14" name="矩形 6">
                <a:extLst>
                  <a:ext uri="{FF2B5EF4-FFF2-40B4-BE49-F238E27FC236}">
                    <a16:creationId xmlns:a16="http://schemas.microsoft.com/office/drawing/2014/main" id="{71300740-0CFB-5B49-90C6-A71E4F967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693" y="5414694"/>
                <a:ext cx="1483675" cy="10733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835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335778" y="1210758"/>
                <a:ext cx="8904106" cy="4898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dirty="0">
                    <a:latin typeface="Palatino"/>
                  </a:rPr>
                  <a:t>The local gradients</a:t>
                </a:r>
                <a:r>
                  <a:rPr lang="zh-CN" altLang="en-US" sz="2800" dirty="0">
                    <a:latin typeface="Palatino"/>
                  </a:rPr>
                  <a:t> </a:t>
                </a:r>
                <a:r>
                  <a:rPr lang="en-US" altLang="zh-CN" sz="2800" dirty="0">
                    <a:latin typeface="Palatino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CN" sz="2800" dirty="0">
                    <a:latin typeface="Palatino"/>
                  </a:rPr>
                  <a:t> are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800" dirty="0">
                  <a:latin typeface="Palatino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=−(1−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endParaRPr lang="zh-CN" alt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=−(1−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78" y="1210758"/>
                <a:ext cx="8904106" cy="4898072"/>
              </a:xfrm>
              <a:prstGeom prst="rect">
                <a:avLst/>
              </a:prstGeom>
              <a:blipFill>
                <a:blip r:embed="rId4"/>
                <a:stretch>
                  <a:fillRect l="-1425" b="-69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AF95FB5-F08E-CF46-9694-9DAA4DAC56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E6504FCD-30B5-4347-BB57-DB918C1848B6}"/>
              </a:ext>
            </a:extLst>
          </p:cNvPr>
          <p:cNvSpPr/>
          <p:nvPr/>
        </p:nvSpPr>
        <p:spPr>
          <a:xfrm>
            <a:off x="310020" y="198912"/>
            <a:ext cx="2677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Gradients</a:t>
            </a:r>
          </a:p>
        </p:txBody>
      </p:sp>
      <p:pic>
        <p:nvPicPr>
          <p:cNvPr id="11" name="图片 7" descr="图示&#10;&#10;描述已自动生成">
            <a:extLst>
              <a:ext uri="{FF2B5EF4-FFF2-40B4-BE49-F238E27FC236}">
                <a16:creationId xmlns:a16="http://schemas.microsoft.com/office/drawing/2014/main" id="{F97E85D0-BA0B-FD4B-AC21-9C6AC0C7B7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04" b="14401"/>
          <a:stretch/>
        </p:blipFill>
        <p:spPr>
          <a:xfrm>
            <a:off x="7351914" y="906798"/>
            <a:ext cx="4504308" cy="269602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f(\bullet)=\bullet^2$&#10;&#10;\end{document}" title="IguanaTex Bitmap Display">
            <a:extLst>
              <a:ext uri="{FF2B5EF4-FFF2-40B4-BE49-F238E27FC236}">
                <a16:creationId xmlns:a16="http://schemas.microsoft.com/office/drawing/2014/main" id="{54C7E709-426A-F344-BD9D-1A98852F648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37" y="4019640"/>
            <a:ext cx="1091841" cy="300256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g(\bullet)=\text{sigmoid}(\bullet)$&#10;&#10;&#10;\end{document}" title="IguanaTex Bitmap Display">
            <a:extLst>
              <a:ext uri="{FF2B5EF4-FFF2-40B4-BE49-F238E27FC236}">
                <a16:creationId xmlns:a16="http://schemas.microsoft.com/office/drawing/2014/main" id="{B08842D7-ED7F-2143-9803-E46C13360F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02" y="4525950"/>
            <a:ext cx="1930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88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335778" y="1210758"/>
                <a:ext cx="8904106" cy="4898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dirty="0">
                    <a:latin typeface="Palatino"/>
                  </a:rPr>
                  <a:t>The local gradients</a:t>
                </a:r>
                <a:r>
                  <a:rPr lang="zh-CN" altLang="en-US" sz="2800" dirty="0">
                    <a:latin typeface="Palatino"/>
                  </a:rPr>
                  <a:t> </a:t>
                </a:r>
                <a:r>
                  <a:rPr lang="en-US" altLang="zh-CN" sz="2800" dirty="0">
                    <a:latin typeface="Palatino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CN" sz="2800" dirty="0">
                    <a:latin typeface="Palatino"/>
                  </a:rPr>
                  <a:t> are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800" dirty="0">
                  <a:latin typeface="Palatino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=−(1−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endParaRPr lang="zh-CN" alt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=−(1−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78" y="1210758"/>
                <a:ext cx="8904106" cy="4898072"/>
              </a:xfrm>
              <a:prstGeom prst="rect">
                <a:avLst/>
              </a:prstGeom>
              <a:blipFill>
                <a:blip r:embed="rId6"/>
                <a:stretch>
                  <a:fillRect l="-1425" b="-69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AF95FB5-F08E-CF46-9694-9DAA4DAC56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AA491-2CC7-8246-8527-E370B0CDB107}"/>
              </a:ext>
            </a:extLst>
          </p:cNvPr>
          <p:cNvSpPr txBox="1"/>
          <p:nvPr/>
        </p:nvSpPr>
        <p:spPr>
          <a:xfrm>
            <a:off x="5889938" y="5287576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chemeClr val="accent1"/>
                </a:solidFill>
                <a:latin typeface="Palatino" pitchFamily="2" charset="77"/>
                <a:ea typeface="Palatino" pitchFamily="2" charset="77"/>
              </a:rPr>
              <a:t>Note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: The gradients have      a</a:t>
            </a:r>
            <a:r>
              <a:rPr lang="en-US" sz="2400" dirty="0" err="1">
                <a:latin typeface="Palatino" pitchFamily="2" charset="77"/>
                <a:ea typeface="Palatino" pitchFamily="2" charset="77"/>
              </a:rPr>
              <a:t>nd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      in them.</a:t>
            </a:r>
          </a:p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           (need to do forward computation)</a:t>
            </a:r>
          </a:p>
        </p:txBody>
      </p:sp>
      <p:pic>
        <p:nvPicPr>
          <p:cNvPr id="4" name="Picture 3" descr="\documentclass{article}&#10;\usepackage{amsmath}&#10;\pagestyle{empty}&#10;\begin{document}&#10;&#10;&#10;$y_1$&#10;&#10;\end{document}" title="IguanaTex Bitmap Display">
            <a:extLst>
              <a:ext uri="{FF2B5EF4-FFF2-40B4-BE49-F238E27FC236}">
                <a16:creationId xmlns:a16="http://schemas.microsoft.com/office/drawing/2014/main" id="{DA31A6EC-A52D-B040-9282-2454BFFB44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057" y="5437096"/>
            <a:ext cx="235006" cy="20563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y_2$&#10;&#10;\end{document}" title="IguanaTex Bitmap Display">
            <a:extLst>
              <a:ext uri="{FF2B5EF4-FFF2-40B4-BE49-F238E27FC236}">
                <a16:creationId xmlns:a16="http://schemas.microsoft.com/office/drawing/2014/main" id="{0E7850BB-2E02-7643-A94A-7B519A2F44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955" y="5443060"/>
            <a:ext cx="233166" cy="204020"/>
          </a:xfrm>
          <a:prstGeom prst="rect">
            <a:avLst/>
          </a:prstGeom>
        </p:spPr>
      </p:pic>
      <p:sp>
        <p:nvSpPr>
          <p:cNvPr id="10" name="矩形 5">
            <a:extLst>
              <a:ext uri="{FF2B5EF4-FFF2-40B4-BE49-F238E27FC236}">
                <a16:creationId xmlns:a16="http://schemas.microsoft.com/office/drawing/2014/main" id="{E6504FCD-30B5-4347-BB57-DB918C1848B6}"/>
              </a:ext>
            </a:extLst>
          </p:cNvPr>
          <p:cNvSpPr/>
          <p:nvPr/>
        </p:nvSpPr>
        <p:spPr>
          <a:xfrm>
            <a:off x="310020" y="198912"/>
            <a:ext cx="2677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Gradients</a:t>
            </a:r>
          </a:p>
        </p:txBody>
      </p:sp>
      <p:pic>
        <p:nvPicPr>
          <p:cNvPr id="11" name="图片 7" descr="图示&#10;&#10;描述已自动生成">
            <a:extLst>
              <a:ext uri="{FF2B5EF4-FFF2-40B4-BE49-F238E27FC236}">
                <a16:creationId xmlns:a16="http://schemas.microsoft.com/office/drawing/2014/main" id="{F97E85D0-BA0B-FD4B-AC21-9C6AC0C7B7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04" b="14401"/>
          <a:stretch/>
        </p:blipFill>
        <p:spPr>
          <a:xfrm>
            <a:off x="7351914" y="906798"/>
            <a:ext cx="4504308" cy="269602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f(\bullet)=\bullet^2$&#10;&#10;\end{document}" title="IguanaTex Bitmap Display">
            <a:extLst>
              <a:ext uri="{FF2B5EF4-FFF2-40B4-BE49-F238E27FC236}">
                <a16:creationId xmlns:a16="http://schemas.microsoft.com/office/drawing/2014/main" id="{54C7E709-426A-F344-BD9D-1A98852F64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37" y="4019640"/>
            <a:ext cx="1091841" cy="300256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g(\bullet)=\text{sigmoid}(\bullet)$&#10;&#10;&#10;\end{document}" title="IguanaTex Bitmap Display">
            <a:extLst>
              <a:ext uri="{FF2B5EF4-FFF2-40B4-BE49-F238E27FC236}">
                <a16:creationId xmlns:a16="http://schemas.microsoft.com/office/drawing/2014/main" id="{B08842D7-ED7F-2143-9803-E46C13360F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02" y="4525950"/>
            <a:ext cx="1930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98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8D1220D-C3D2-44C4-8977-10E124C1F306}"/>
                  </a:ext>
                </a:extLst>
              </p:cNvPr>
              <p:cNvSpPr/>
              <p:nvPr/>
            </p:nvSpPr>
            <p:spPr>
              <a:xfrm>
                <a:off x="310020" y="1528181"/>
                <a:ext cx="8019471" cy="5010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</m:den>
                    </m:f>
                    <m:r>
                      <a:rPr lang="zh-CN" altLang="en-US" sz="2200">
                        <a:latin typeface="Cambria Math" panose="02040503050406030204" pitchFamily="18" charset="0"/>
                      </a:rPr>
                      <m:t>=−(1−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)⋅(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⋅2(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)+2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</m:den>
                    </m:f>
                    <m:r>
                      <a:rPr lang="zh-CN" altLang="en-US" sz="2200">
                        <a:latin typeface="Cambria Math" panose="02040503050406030204" pitchFamily="18" charset="0"/>
                      </a:rPr>
                      <m:t>=−(1−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)⋅(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⋅2(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)+2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zh-CN" altLang="en-US" sz="22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/>
                  <a:t> </a:t>
                </a:r>
                <a:r>
                  <a:rPr lang="en-US" altLang="zh-CN" sz="2200" dirty="0"/>
                  <a:t>		     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=−2(1−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)+2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zh-CN" altLang="en-US" sz="22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</m:den>
                    </m:f>
                    <m:r>
                      <a:rPr lang="zh-CN" altLang="en-US" sz="2200">
                        <a:latin typeface="Cambria Math" panose="02040503050406030204" pitchFamily="18" charset="0"/>
                      </a:rPr>
                      <m:t>=−2(1−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)+2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zh-CN" altLang="en-US" sz="22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</m:den>
                    </m:f>
                    <m:r>
                      <a:rPr lang="zh-CN" altLang="en-US" sz="2200">
                        <a:latin typeface="Cambria Math" panose="02040503050406030204" pitchFamily="18" charset="0"/>
                      </a:rPr>
                      <m:t>=−2(1−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)+2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zh-CN" altLang="en-US" sz="22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bSup>
                      </m:den>
                    </m:f>
                    <m:r>
                      <a:rPr lang="zh-CN" altLang="en-US" sz="2200">
                        <a:latin typeface="Cambria Math" panose="02040503050406030204" pitchFamily="18" charset="0"/>
                      </a:rPr>
                      <m:t>=−2(1−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)+2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8D1220D-C3D2-44C4-8977-10E124C1F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20" y="1528181"/>
                <a:ext cx="8019471" cy="5010731"/>
              </a:xfrm>
              <a:prstGeom prst="rect">
                <a:avLst/>
              </a:prstGeom>
              <a:blipFill>
                <a:blip r:embed="rId4"/>
                <a:stretch>
                  <a:fillRect t="-1768" b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AC8E77B-C3E8-3F48-A3AC-2E31E3CD2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4F916538-9253-D04A-91E1-3F27B744F2C9}"/>
              </a:ext>
            </a:extLst>
          </p:cNvPr>
          <p:cNvSpPr/>
          <p:nvPr/>
        </p:nvSpPr>
        <p:spPr>
          <a:xfrm>
            <a:off x="310020" y="198912"/>
            <a:ext cx="2677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Gradients</a:t>
            </a:r>
          </a:p>
        </p:txBody>
      </p:sp>
      <p:pic>
        <p:nvPicPr>
          <p:cNvPr id="6" name="图片 7" descr="图示&#10;&#10;描述已自动生成">
            <a:extLst>
              <a:ext uri="{FF2B5EF4-FFF2-40B4-BE49-F238E27FC236}">
                <a16:creationId xmlns:a16="http://schemas.microsoft.com/office/drawing/2014/main" id="{C8F5DE1F-9B93-814B-8369-BEED431C33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04" b="14401"/>
          <a:stretch/>
        </p:blipFill>
        <p:spPr>
          <a:xfrm>
            <a:off x="7687692" y="1759588"/>
            <a:ext cx="4504308" cy="2696027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f(\bullet)=\bullet^2$&#10;&#10;\end{document}" title="IguanaTex Bitmap Display">
            <a:extLst>
              <a:ext uri="{FF2B5EF4-FFF2-40B4-BE49-F238E27FC236}">
                <a16:creationId xmlns:a16="http://schemas.microsoft.com/office/drawing/2014/main" id="{FB4792F7-CAE3-B545-A937-6ED0716AD5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215" y="4872430"/>
            <a:ext cx="1091841" cy="300256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g(\bullet)=\text{sigmoid}(\bullet)$&#10;&#10;&#10;\end{document}" title="IguanaTex Bitmap Display">
            <a:extLst>
              <a:ext uri="{FF2B5EF4-FFF2-40B4-BE49-F238E27FC236}">
                <a16:creationId xmlns:a16="http://schemas.microsoft.com/office/drawing/2014/main" id="{878AD1C3-E73A-1046-98DC-689470546A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180" y="5378740"/>
            <a:ext cx="1930400" cy="25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18C2F-EB29-7F43-8ED8-122F8003833B}"/>
                  </a:ext>
                </a:extLst>
              </p:cNvPr>
              <p:cNvSpPr txBox="1"/>
              <p:nvPr/>
            </p:nvSpPr>
            <p:spPr>
              <a:xfrm>
                <a:off x="412124" y="1066516"/>
                <a:ext cx="42884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The local gradients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2400" b="1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𝑾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𝒚</m:t>
                        </m:r>
                      </m:sup>
                    </m:sSup>
                  </m:oMath>
                </a14:m>
                <a:r>
                  <a:rPr lang="en-CN" sz="2400" b="1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are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18C2F-EB29-7F43-8ED8-122F80038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24" y="1066516"/>
                <a:ext cx="4288418" cy="461665"/>
              </a:xfrm>
              <a:prstGeom prst="rect">
                <a:avLst/>
              </a:prstGeom>
              <a:blipFill>
                <a:blip r:embed="rId8"/>
                <a:stretch>
                  <a:fillRect l="-2360" t="-10811" r="-590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788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710523" y="971079"/>
                <a:ext cx="8874781" cy="4283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In matrix vector notation</a:t>
                </a: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𝐮</m:t>
                        </m:r>
                      </m:den>
                    </m:f>
                    <m:r>
                      <m:rPr>
                        <m:nor/>
                      </m:rP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𝛩</m:t>
                                </m:r>
                              </m:e>
                            </m:d>
                          </m:num>
                          <m:den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𝛩</m:t>
                                </m:r>
                              </m:e>
                            </m:d>
                          </m:num>
                          <m:den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400" dirty="0"/>
                  <a:t> </a:t>
                </a:r>
              </a:p>
              <a:p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−(1−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,−(1−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/>
              </a:p>
              <a:p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=−(1−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:endParaRPr lang="zh-CN" alt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𝛩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𝛩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  <m:sup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𝛩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  <m:sup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𝛩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  <m:sup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endParaRPr lang="zh-CN" altLang="en-US" sz="2400" baseline="-250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23" y="971079"/>
                <a:ext cx="8874781" cy="4283609"/>
              </a:xfrm>
              <a:prstGeom prst="rect">
                <a:avLst/>
              </a:prstGeom>
              <a:blipFill>
                <a:blip r:embed="rId4"/>
                <a:stretch>
                  <a:fillRect l="-1144" t="-11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230814" y="153761"/>
            <a:ext cx="8165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Matrix-vector Notation of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13584D-091C-4FD3-A46B-FD42F2EA36CC}"/>
                  </a:ext>
                </a:extLst>
              </p:cNvPr>
              <p:cNvSpPr txBox="1"/>
              <p:nvPr/>
            </p:nvSpPr>
            <p:spPr>
              <a:xfrm>
                <a:off x="1815724" y="5023855"/>
                <a:ext cx="37959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13584D-091C-4FD3-A46B-FD42F2EA3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724" y="5023855"/>
                <a:ext cx="3795976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7722B98-46C8-B243-9F5D-200AD3BF5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04AA1-6AB8-8E40-9D26-43ED39BD446F}"/>
              </a:ext>
            </a:extLst>
          </p:cNvPr>
          <p:cNvSpPr txBox="1"/>
          <p:nvPr/>
        </p:nvSpPr>
        <p:spPr>
          <a:xfrm>
            <a:off x="710523" y="5798691"/>
            <a:ext cx="10500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</a:rPr>
              <a:t>Cannot do direct vector-level and matrix-level gradient calculation.</a:t>
            </a:r>
          </a:p>
        </p:txBody>
      </p:sp>
      <p:pic>
        <p:nvPicPr>
          <p:cNvPr id="10" name="图片 7" descr="图示&#10;&#10;描述已自动生成">
            <a:extLst>
              <a:ext uri="{FF2B5EF4-FFF2-40B4-BE49-F238E27FC236}">
                <a16:creationId xmlns:a16="http://schemas.microsoft.com/office/drawing/2014/main" id="{E7835721-B855-A449-90AD-BBF4EAFB2E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04" b="14401"/>
          <a:stretch/>
        </p:blipFill>
        <p:spPr>
          <a:xfrm>
            <a:off x="7067798" y="1477530"/>
            <a:ext cx="4504308" cy="2696027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f(\bullet)=\bullet^2$&#10;&#10;\end{document}" title="IguanaTex Bitmap Display">
            <a:extLst>
              <a:ext uri="{FF2B5EF4-FFF2-40B4-BE49-F238E27FC236}">
                <a16:creationId xmlns:a16="http://schemas.microsoft.com/office/drawing/2014/main" id="{2A086B75-731A-7C46-B01D-1F8B08A17C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21" y="4590372"/>
            <a:ext cx="1091841" cy="300256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g(\bullet)=\text{sigmoid}(\bullet)$&#10;&#10;&#10;\end{document}" title="IguanaTex Bitmap Display">
            <a:extLst>
              <a:ext uri="{FF2B5EF4-FFF2-40B4-BE49-F238E27FC236}">
                <a16:creationId xmlns:a16="http://schemas.microsoft.com/office/drawing/2014/main" id="{E53651C2-8554-3D46-AEDE-56FBCF8A69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86" y="5096682"/>
            <a:ext cx="1930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84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F5D542A-83D4-472F-939A-2FFAABFB6848}"/>
              </a:ext>
            </a:extLst>
          </p:cNvPr>
          <p:cNvSpPr/>
          <p:nvPr/>
        </p:nvSpPr>
        <p:spPr>
          <a:xfrm>
            <a:off x="692944" y="1144179"/>
            <a:ext cx="110835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The above process is </a:t>
            </a:r>
            <a:r>
              <a:rPr lang="en-US" altLang="zh-CN" sz="2400" i="1" dirty="0">
                <a:latin typeface="Palatino"/>
              </a:rPr>
              <a:t>tedious</a:t>
            </a:r>
            <a:r>
              <a:rPr lang="en-US" altLang="zh-CN" sz="2400" dirty="0">
                <a:latin typeface="Palatino"/>
              </a:rPr>
              <a:t> for large neural nets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323984" y="175815"/>
            <a:ext cx="62909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Back-propagation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DB1315B-2670-694D-9B57-F1A64BED6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539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F5D542A-83D4-472F-939A-2FFAABFB6848}"/>
              </a:ext>
            </a:extLst>
          </p:cNvPr>
          <p:cNvSpPr/>
          <p:nvPr/>
        </p:nvSpPr>
        <p:spPr>
          <a:xfrm>
            <a:off x="692944" y="1144179"/>
            <a:ext cx="11083529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The above process is </a:t>
            </a:r>
            <a:r>
              <a:rPr lang="en-US" altLang="zh-CN" sz="2400" i="1" dirty="0">
                <a:latin typeface="Palatino"/>
              </a:rPr>
              <a:t>tedious</a:t>
            </a:r>
            <a:r>
              <a:rPr lang="en-US" altLang="zh-CN" sz="2400" dirty="0">
                <a:latin typeface="Palatino"/>
              </a:rPr>
              <a:t> for large neural nets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Solution: perform </a:t>
            </a:r>
            <a:r>
              <a:rPr lang="en-US" altLang="zh-CN" sz="2400" b="1" dirty="0">
                <a:latin typeface="Palatino"/>
              </a:rPr>
              <a:t>modularized</a:t>
            </a:r>
            <a:r>
              <a:rPr lang="en-US" altLang="zh-CN" sz="2400" dirty="0">
                <a:latin typeface="Palatino"/>
              </a:rPr>
              <a:t> and incremental gradient calculation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Palatino"/>
              </a:rPr>
              <a:t>Chain rule!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Back-propagation allows modularization of neural network components in deep networks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the forward computation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the back-propagation rule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the partial derivative of the loss with respect to the </a:t>
            </a:r>
            <a:r>
              <a:rPr lang="en-US" altLang="zh-CN" sz="2400" b="1" dirty="0">
                <a:latin typeface="Palatino"/>
              </a:rPr>
              <a:t>model parameters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the partial derivative of the loss with respect to the </a:t>
            </a:r>
            <a:r>
              <a:rPr lang="en-US" altLang="zh-CN" sz="2400" b="1" dirty="0">
                <a:latin typeface="Palatino"/>
              </a:rPr>
              <a:t>input</a:t>
            </a:r>
            <a:r>
              <a:rPr lang="en-US" altLang="zh-CN" sz="2400" dirty="0">
                <a:latin typeface="Palatino"/>
              </a:rPr>
              <a:t> layer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323984" y="175815"/>
            <a:ext cx="62909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Back-propagation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DB1315B-2670-694D-9B57-F1A64BED6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Picture 2" descr="\documentclass{article}&#10;\usepackage{amsmath}&#10;\pagestyle{empty}&#10;\begin{document}&#10;&#10;$\frac{\partial L}{\partial w_{11}^y}=\frac{\partial L}{\partial o} \cdot \frac{\partial o}{\partial y_1} \cdot \frac{\partial y_1}{\partial w_{11}^y}$&#10;&#10;&#10;\end{document}" title="IguanaTex Bitmap Display">
            <a:extLst>
              <a:ext uri="{FF2B5EF4-FFF2-40B4-BE49-F238E27FC236}">
                <a16:creationId xmlns:a16="http://schemas.microsoft.com/office/drawing/2014/main" id="{AF4DE34B-8151-DB47-A313-2CD7D5F479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80" y="2373021"/>
            <a:ext cx="2613829" cy="4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66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F5D542A-83D4-472F-939A-2FFAABFB6848}"/>
              </a:ext>
            </a:extLst>
          </p:cNvPr>
          <p:cNvSpPr/>
          <p:nvPr/>
        </p:nvSpPr>
        <p:spPr>
          <a:xfrm>
            <a:off x="1171035" y="1477786"/>
            <a:ext cx="770774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</a:rPr>
              <a:t>The</a:t>
            </a:r>
            <a:r>
              <a:rPr lang="zh-CN" altLang="en-US" sz="2400" dirty="0">
                <a:latin typeface="Palatino"/>
              </a:rPr>
              <a:t> </a:t>
            </a:r>
            <a:r>
              <a:rPr lang="en-US" altLang="zh-CN" sz="2400" dirty="0">
                <a:latin typeface="Palatino"/>
              </a:rPr>
              <a:t>two</a:t>
            </a:r>
            <a:r>
              <a:rPr lang="zh-CN" altLang="en-US" sz="2400" dirty="0">
                <a:latin typeface="Palatino"/>
              </a:rPr>
              <a:t> </a:t>
            </a:r>
            <a:r>
              <a:rPr lang="en-US" altLang="zh-CN" sz="2400" dirty="0">
                <a:latin typeface="Palatino"/>
              </a:rPr>
              <a:t>steps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316639" y="188200"/>
            <a:ext cx="7535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Computation Graph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C2C396-498E-7F4C-8311-17DA634DC348}"/>
              </a:ext>
            </a:extLst>
          </p:cNvPr>
          <p:cNvGrpSpPr/>
          <p:nvPr/>
        </p:nvGrpSpPr>
        <p:grpSpPr>
          <a:xfrm>
            <a:off x="2100164" y="2448781"/>
            <a:ext cx="8515350" cy="3187733"/>
            <a:chOff x="1919860" y="2701536"/>
            <a:chExt cx="8515350" cy="3187733"/>
          </a:xfrm>
        </p:grpSpPr>
        <p:pic>
          <p:nvPicPr>
            <p:cNvPr id="13" name="图片 3" descr="图示&#10;&#10;描述已自动生成">
              <a:extLst>
                <a:ext uri="{FF2B5EF4-FFF2-40B4-BE49-F238E27FC236}">
                  <a16:creationId xmlns:a16="http://schemas.microsoft.com/office/drawing/2014/main" id="{F9A23BA1-7434-8B4D-893A-3C91E835C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33"/>
            <a:stretch/>
          </p:blipFill>
          <p:spPr>
            <a:xfrm>
              <a:off x="1919860" y="2701536"/>
              <a:ext cx="8515350" cy="26824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864C2F-F0C5-1F4D-A183-3783A231C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1806" y="5305069"/>
              <a:ext cx="2887544" cy="584200"/>
            </a:xfrm>
            <a:prstGeom prst="rect">
              <a:avLst/>
            </a:prstGeom>
          </p:spPr>
        </p:pic>
      </p:grp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20EAD805-5FE6-B34A-8618-7FEFE4681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0" name="矩形 8">
            <a:extLst>
              <a:ext uri="{FF2B5EF4-FFF2-40B4-BE49-F238E27FC236}">
                <a16:creationId xmlns:a16="http://schemas.microsoft.com/office/drawing/2014/main" id="{DD28F283-DF51-494F-B682-FEE2C7958601}"/>
              </a:ext>
            </a:extLst>
          </p:cNvPr>
          <p:cNvSpPr/>
          <p:nvPr/>
        </p:nvSpPr>
        <p:spPr>
          <a:xfrm>
            <a:off x="2281706" y="5244286"/>
            <a:ext cx="274320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</a:rPr>
              <a:t>(a) forward values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11" name="矩形 8">
            <a:extLst>
              <a:ext uri="{FF2B5EF4-FFF2-40B4-BE49-F238E27FC236}">
                <a16:creationId xmlns:a16="http://schemas.microsoft.com/office/drawing/2014/main" id="{A0813DB7-5E1A-9F40-B0A9-1C63AD78A858}"/>
              </a:ext>
            </a:extLst>
          </p:cNvPr>
          <p:cNvSpPr/>
          <p:nvPr/>
        </p:nvSpPr>
        <p:spPr>
          <a:xfrm>
            <a:off x="7239000" y="5244286"/>
            <a:ext cx="274320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</a:rPr>
              <a:t>(b) gradients</a:t>
            </a:r>
            <a:endParaRPr lang="zh-CN" altLang="en-US" sz="2000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231074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F5D542A-83D4-472F-939A-2FFAABFB6848}"/>
              </a:ext>
            </a:extLst>
          </p:cNvPr>
          <p:cNvSpPr/>
          <p:nvPr/>
        </p:nvSpPr>
        <p:spPr>
          <a:xfrm>
            <a:off x="263770" y="1611949"/>
            <a:ext cx="7275208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For each layer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the structure – input to output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the input --  gradient on output nodes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compute the partial derivative with respect to 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the </a:t>
            </a:r>
            <a:r>
              <a:rPr lang="en-US" altLang="zh-CN" sz="2400" b="1" dirty="0">
                <a:latin typeface="Palatino"/>
              </a:rPr>
              <a:t>model parameters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the </a:t>
            </a:r>
            <a:r>
              <a:rPr lang="en-US" altLang="zh-CN" sz="2400" b="1" dirty="0">
                <a:latin typeface="Palatino"/>
              </a:rPr>
              <a:t>input</a:t>
            </a:r>
            <a:r>
              <a:rPr lang="en-US" altLang="zh-CN" sz="2400" dirty="0">
                <a:latin typeface="Palatino"/>
              </a:rPr>
              <a:t> nodes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232975" y="147705"/>
            <a:ext cx="62909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Back-propagation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5248B-1258-BF48-89E6-300696824634}"/>
              </a:ext>
            </a:extLst>
          </p:cNvPr>
          <p:cNvSpPr txBox="1"/>
          <p:nvPr/>
        </p:nvSpPr>
        <p:spPr>
          <a:xfrm>
            <a:off x="7301067" y="899179"/>
            <a:ext cx="284185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 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overall loss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Layer structure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3C6FE-A5D7-AA4F-874F-AF0346881A86}"/>
              </a:ext>
            </a:extLst>
          </p:cNvPr>
          <p:cNvSpPr txBox="1"/>
          <p:nvPr/>
        </p:nvSpPr>
        <p:spPr>
          <a:xfrm>
            <a:off x="7273194" y="4134027"/>
            <a:ext cx="115884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Given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DD4FC-E01F-A843-A9D0-24D35729D39E}"/>
              </a:ext>
            </a:extLst>
          </p:cNvPr>
          <p:cNvSpPr txBox="1"/>
          <p:nvPr/>
        </p:nvSpPr>
        <p:spPr>
          <a:xfrm>
            <a:off x="7273194" y="4903663"/>
            <a:ext cx="170748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Calculate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C123504-94E1-B74D-ABDA-FBD409E022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4EE6C4-7194-2148-9C4F-CDE2BBE44DFF}"/>
                  </a:ext>
                </a:extLst>
              </p:cNvPr>
              <p:cNvSpPr txBox="1"/>
              <p:nvPr/>
            </p:nvSpPr>
            <p:spPr>
              <a:xfrm>
                <a:off x="8432035" y="4207508"/>
                <a:ext cx="49199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4EE6C4-7194-2148-9C4F-CDE2BBE4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035" y="4207508"/>
                <a:ext cx="491994" cy="526683"/>
              </a:xfrm>
              <a:prstGeom prst="rect">
                <a:avLst/>
              </a:prstGeom>
              <a:blipFill>
                <a:blip r:embed="rId2"/>
                <a:stretch>
                  <a:fillRect l="-7500" t="-2381" r="-15000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85CAFA-5E3B-8C4F-8B3F-C231898DA82C}"/>
                  </a:ext>
                </a:extLst>
              </p:cNvPr>
              <p:cNvSpPr txBox="1"/>
              <p:nvPr/>
            </p:nvSpPr>
            <p:spPr>
              <a:xfrm>
                <a:off x="8810430" y="4977144"/>
                <a:ext cx="445122" cy="528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85CAFA-5E3B-8C4F-8B3F-C231898DA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430" y="4977144"/>
                <a:ext cx="445122" cy="528799"/>
              </a:xfrm>
              <a:prstGeom prst="rect">
                <a:avLst/>
              </a:prstGeom>
              <a:blipFill>
                <a:blip r:embed="rId3"/>
                <a:stretch>
                  <a:fillRect l="-11111" t="-2326" r="-19444" b="-302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D88A964-4A50-5947-BE82-09EDEE0DAA59}"/>
              </a:ext>
            </a:extLst>
          </p:cNvPr>
          <p:cNvSpPr txBox="1"/>
          <p:nvPr/>
        </p:nvSpPr>
        <p:spPr>
          <a:xfrm>
            <a:off x="9313302" y="5070363"/>
            <a:ext cx="3120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for previous layer</a:t>
            </a:r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3C0279-D184-2242-97A1-CFE1808C0426}"/>
                  </a:ext>
                </a:extLst>
              </p:cNvPr>
              <p:cNvSpPr txBox="1"/>
              <p:nvPr/>
            </p:nvSpPr>
            <p:spPr>
              <a:xfrm>
                <a:off x="8808779" y="5775158"/>
                <a:ext cx="40979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3C0279-D184-2242-97A1-CFE1808C0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79" y="5775158"/>
                <a:ext cx="409792" cy="526683"/>
              </a:xfrm>
              <a:prstGeom prst="rect">
                <a:avLst/>
              </a:prstGeom>
              <a:blipFill>
                <a:blip r:embed="rId4"/>
                <a:stretch>
                  <a:fillRect l="-12121" t="-2326" r="-12121" b="-139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32D29F-44F5-4644-A035-C8D3E35D5CEB}"/>
              </a:ext>
            </a:extLst>
          </p:cNvPr>
          <p:cNvSpPr txBox="1"/>
          <p:nvPr/>
        </p:nvSpPr>
        <p:spPr>
          <a:xfrm>
            <a:off x="9313302" y="5897570"/>
            <a:ext cx="3120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for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等线" panose="02010600030101010101" pitchFamily="2" charset="-122"/>
                <a:cs typeface="+mn-cs"/>
              </a:rPr>
              <a:t>parameter</a:t>
            </a:r>
            <a:endParaRPr lang="en-C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90C6C2-F7D7-4141-BB3A-1C173BD3A6FF}"/>
              </a:ext>
            </a:extLst>
          </p:cNvPr>
          <p:cNvGrpSpPr/>
          <p:nvPr/>
        </p:nvGrpSpPr>
        <p:grpSpPr>
          <a:xfrm>
            <a:off x="8425973" y="3470614"/>
            <a:ext cx="1658153" cy="369664"/>
            <a:chOff x="6516302" y="3192520"/>
            <a:chExt cx="1658153" cy="36966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D5665C-8A5F-FE41-8D1B-0BBF0919CDEB}"/>
                </a:ext>
              </a:extLst>
            </p:cNvPr>
            <p:cNvSpPr/>
            <p:nvPr/>
          </p:nvSpPr>
          <p:spPr>
            <a:xfrm>
              <a:off x="6516302" y="3311091"/>
              <a:ext cx="250257" cy="2510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3B4B2B-28B8-3943-9CA0-3F692542A006}"/>
                </a:ext>
              </a:extLst>
            </p:cNvPr>
            <p:cNvSpPr/>
            <p:nvPr/>
          </p:nvSpPr>
          <p:spPr>
            <a:xfrm>
              <a:off x="6921296" y="3311091"/>
              <a:ext cx="250257" cy="2510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C938BB-01AB-A141-919E-512323BB4459}"/>
                </a:ext>
              </a:extLst>
            </p:cNvPr>
            <p:cNvSpPr/>
            <p:nvPr/>
          </p:nvSpPr>
          <p:spPr>
            <a:xfrm>
              <a:off x="7924198" y="3311091"/>
              <a:ext cx="250257" cy="2510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87F4B8-6952-A04D-8CED-636E9BE0DE78}"/>
                </a:ext>
              </a:extLst>
            </p:cNvPr>
            <p:cNvSpPr txBox="1"/>
            <p:nvPr/>
          </p:nvSpPr>
          <p:spPr>
            <a:xfrm>
              <a:off x="7267492" y="3192520"/>
              <a:ext cx="656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 …</a:t>
              </a:r>
              <a:endParaRPr lang="en-CN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7F7BFC-7D36-A844-8460-9F886EB2B096}"/>
              </a:ext>
            </a:extLst>
          </p:cNvPr>
          <p:cNvGrpSpPr/>
          <p:nvPr/>
        </p:nvGrpSpPr>
        <p:grpSpPr>
          <a:xfrm>
            <a:off x="8432035" y="2295606"/>
            <a:ext cx="1658153" cy="369664"/>
            <a:chOff x="6516302" y="3192520"/>
            <a:chExt cx="1658153" cy="36966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374C6E0-86B7-FF4D-B1DD-EBE887F4C779}"/>
                </a:ext>
              </a:extLst>
            </p:cNvPr>
            <p:cNvSpPr/>
            <p:nvPr/>
          </p:nvSpPr>
          <p:spPr>
            <a:xfrm>
              <a:off x="6516302" y="3311091"/>
              <a:ext cx="250257" cy="2510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0D30682-EB20-F24B-BC57-EF0FCE692049}"/>
                </a:ext>
              </a:extLst>
            </p:cNvPr>
            <p:cNvSpPr/>
            <p:nvPr/>
          </p:nvSpPr>
          <p:spPr>
            <a:xfrm>
              <a:off x="6921296" y="3311091"/>
              <a:ext cx="250257" cy="2510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19F44F6-CF27-C745-BFD9-FFBB6C9E2296}"/>
                </a:ext>
              </a:extLst>
            </p:cNvPr>
            <p:cNvSpPr/>
            <p:nvPr/>
          </p:nvSpPr>
          <p:spPr>
            <a:xfrm>
              <a:off x="7924198" y="3311091"/>
              <a:ext cx="250257" cy="2510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CA973E-DAE8-3042-B859-4E7ACAB7242E}"/>
                </a:ext>
              </a:extLst>
            </p:cNvPr>
            <p:cNvSpPr txBox="1"/>
            <p:nvPr/>
          </p:nvSpPr>
          <p:spPr>
            <a:xfrm>
              <a:off x="7267492" y="3192520"/>
              <a:ext cx="656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 …</a:t>
              </a:r>
              <a:endParaRPr lang="en-CN" dirty="0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2EB3A0CE-6B4A-6140-AC32-6014B6ADFAB1}"/>
              </a:ext>
            </a:extLst>
          </p:cNvPr>
          <p:cNvSpPr/>
          <p:nvPr/>
        </p:nvSpPr>
        <p:spPr>
          <a:xfrm>
            <a:off x="8182896" y="2267157"/>
            <a:ext cx="2161866" cy="5108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464EF7-A850-DE46-BF15-265C7A38F414}"/>
              </a:ext>
            </a:extLst>
          </p:cNvPr>
          <p:cNvSpPr/>
          <p:nvPr/>
        </p:nvSpPr>
        <p:spPr>
          <a:xfrm>
            <a:off x="8195746" y="3454712"/>
            <a:ext cx="2161866" cy="5108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F39384-217B-5347-B52E-D7EED8917373}"/>
              </a:ext>
            </a:extLst>
          </p:cNvPr>
          <p:cNvCxnSpPr/>
          <p:nvPr/>
        </p:nvCxnSpPr>
        <p:spPr>
          <a:xfrm flipV="1">
            <a:off x="9258901" y="2780102"/>
            <a:ext cx="0" cy="674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5BDDD8-78DA-9C46-8981-34CA7A2863EE}"/>
                  </a:ext>
                </a:extLst>
              </p:cNvPr>
              <p:cNvSpPr txBox="1"/>
              <p:nvPr/>
            </p:nvSpPr>
            <p:spPr>
              <a:xfrm>
                <a:off x="9511578" y="2978907"/>
                <a:ext cx="266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5BDDD8-78DA-9C46-8981-34CA7A286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578" y="2978907"/>
                <a:ext cx="266098" cy="276999"/>
              </a:xfrm>
              <a:prstGeom prst="rect">
                <a:avLst/>
              </a:prstGeom>
              <a:blipFill>
                <a:blip r:embed="rId5"/>
                <a:stretch>
                  <a:fillRect l="-18182" r="-18182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63C7D7-C3AD-D948-A846-970F1510C5CE}"/>
                  </a:ext>
                </a:extLst>
              </p:cNvPr>
              <p:cNvSpPr txBox="1"/>
              <p:nvPr/>
            </p:nvSpPr>
            <p:spPr>
              <a:xfrm>
                <a:off x="10683929" y="2341772"/>
                <a:ext cx="2921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63C7D7-C3AD-D948-A846-970F1510C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929" y="2341772"/>
                <a:ext cx="292196" cy="276999"/>
              </a:xfrm>
              <a:prstGeom prst="rect">
                <a:avLst/>
              </a:prstGeom>
              <a:blipFill>
                <a:blip r:embed="rId6"/>
                <a:stretch>
                  <a:fillRect l="-20833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A11D00-896F-1F4E-BC1C-846BC0CC567D}"/>
                  </a:ext>
                </a:extLst>
              </p:cNvPr>
              <p:cNvSpPr txBox="1"/>
              <p:nvPr/>
            </p:nvSpPr>
            <p:spPr>
              <a:xfrm>
                <a:off x="10707782" y="3504648"/>
                <a:ext cx="254172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A11D00-896F-1F4E-BC1C-846BC0CC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782" y="3504648"/>
                <a:ext cx="254172" cy="285912"/>
              </a:xfrm>
              <a:prstGeom prst="rect">
                <a:avLst/>
              </a:prstGeom>
              <a:blipFill>
                <a:blip r:embed="rId7"/>
                <a:stretch>
                  <a:fillRect l="-23810" r="-4762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437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379350" y="178483"/>
            <a:ext cx="6133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Back-propagation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E3CF4C6-D2D5-4ABC-9FCB-8997A4ED796A}"/>
                  </a:ext>
                </a:extLst>
              </p:cNvPr>
              <p:cNvSpPr/>
              <p:nvPr/>
            </p:nvSpPr>
            <p:spPr>
              <a:xfrm>
                <a:off x="2034725" y="993022"/>
                <a:ext cx="8451498" cy="5363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For the MLP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Palatino"/>
                        </a:rPr>
                        <m:t>   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For SGD, the local loss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𝛩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+‖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𝛩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For the layer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, input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</m:oMath>
                </a14:m>
                <a:endParaRPr lang="zh-CN" altLang="en-US" sz="2400" dirty="0">
                  <a:latin typeface="Palatin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𝐮</m:t>
                          </m:r>
                        </m:den>
                      </m:f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𝐲</m:t>
                          </m:r>
                        </m:den>
                      </m:f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For the layer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, input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den>
                    </m:f>
                  </m:oMath>
                </a14:m>
                <a:endParaRPr lang="zh-CN" altLang="en-US" sz="2400" dirty="0">
                  <a:latin typeface="Palatin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den>
                      </m:f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𝐲</m:t>
                          </m:r>
                        </m:den>
                      </m:f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E3CF4C6-D2D5-4ABC-9FCB-8997A4ED7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725" y="993022"/>
                <a:ext cx="8451498" cy="5363328"/>
              </a:xfrm>
              <a:prstGeom prst="rect">
                <a:avLst/>
              </a:prstGeom>
              <a:blipFill>
                <a:blip r:embed="rId2"/>
                <a:stretch>
                  <a:fillRect l="-1201" b="-2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1BA0210-D142-0D46-9731-BB5A6C42FE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41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13174" y="269918"/>
            <a:ext cx="30514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28761" y="1039359"/>
            <a:ext cx="10094366" cy="5393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From One Layer to Multiple Layers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Multi-Layer Perceptron for Text Classification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8.1.2</a:t>
            </a:r>
            <a:r>
              <a:rPr lang="zh-CN" altLang="en-US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Analyzing</a:t>
            </a:r>
            <a:r>
              <a:rPr lang="zh-CN" altLang="en-US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8.1.3 Training a Multi-Layer Perceptron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Neural Language Models and Word Embedding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Neural n-gram Language Modelling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</a:t>
            </a:r>
            <a:r>
              <a:rPr lang="zh-CN" altLang="en-US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Fast</a:t>
            </a:r>
            <a:r>
              <a:rPr lang="zh-CN" altLang="en-US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314981" y="239194"/>
            <a:ext cx="77448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Back-propagation</a:t>
            </a: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25BFF62D-9C72-4DFF-B287-9B2464DE3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4"/>
          <a:stretch/>
        </p:blipFill>
        <p:spPr>
          <a:xfrm>
            <a:off x="1560730" y="1375390"/>
            <a:ext cx="8207022" cy="4388249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D385D36-10FB-5E4B-8ABF-D29A4E9D26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857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314981" y="239194"/>
            <a:ext cx="77448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Back-propagation</a:t>
            </a: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25BFF62D-9C72-4DFF-B287-9B2464DE3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4"/>
          <a:stretch/>
        </p:blipFill>
        <p:spPr>
          <a:xfrm>
            <a:off x="1560730" y="1375390"/>
            <a:ext cx="8207022" cy="4388249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D385D36-10FB-5E4B-8ABF-D29A4E9D26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F5336B-575B-054D-9F4C-DC80712FD948}"/>
              </a:ext>
            </a:extLst>
          </p:cNvPr>
          <p:cNvSpPr txBox="1"/>
          <p:nvPr/>
        </p:nvSpPr>
        <p:spPr>
          <a:xfrm>
            <a:off x="2444620" y="6077247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Insert        into SGD!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EF6D2-285D-FE40-9BA5-5BED8D1B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462" y="6078193"/>
            <a:ext cx="471704" cy="4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7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610790" y="214721"/>
            <a:ext cx="7767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C9EC68B-50E8-43EC-93A6-3DE03C45B5FF}"/>
                  </a:ext>
                </a:extLst>
              </p:cNvPr>
              <p:cNvSpPr/>
              <p:nvPr/>
            </p:nvSpPr>
            <p:spPr>
              <a:xfrm>
                <a:off x="1128713" y="1113378"/>
                <a:ext cx="8910637" cy="5047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All zero initialization does not work.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Given a model parameter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, initialization of each element in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include.</a:t>
                </a:r>
              </a:p>
              <a:p>
                <a:pPr marL="914400" lvl="1" indent="-457200">
                  <a:lnSpc>
                    <a:spcPct val="15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sz="2000" dirty="0">
                    <a:latin typeface="Palatino"/>
                  </a:rPr>
                  <a:t>Xavier Uniform Initialization.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zh-CN" altLang="en-US" sz="2000" dirty="0"/>
              </a:p>
              <a:p>
                <a:pPr marL="914400" lvl="1" indent="-457200">
                  <a:lnSpc>
                    <a:spcPct val="15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sz="2000" dirty="0">
                    <a:latin typeface="Palatino"/>
                  </a:rPr>
                  <a:t>Xavier Normal Initialization.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CN" altLang="en-US" sz="2000" dirty="0"/>
              </a:p>
              <a:p>
                <a:pPr marL="914400" lvl="1" indent="-457200">
                  <a:lnSpc>
                    <a:spcPct val="15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sz="2000" dirty="0" err="1">
                    <a:latin typeface="Palatino"/>
                  </a:rPr>
                  <a:t>Kaiming</a:t>
                </a:r>
                <a:r>
                  <a:rPr lang="en-US" altLang="zh-CN" sz="2000" dirty="0">
                    <a:latin typeface="Palatino"/>
                  </a:rPr>
                  <a:t> Uniform Initialization.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altLang="zh-CN" sz="2000" dirty="0">
                  <a:latin typeface="Palatino"/>
                </a:endParaRPr>
              </a:p>
              <a:p>
                <a:pPr marL="914400" lvl="1" indent="-457200">
                  <a:lnSpc>
                    <a:spcPct val="150000"/>
                  </a:lnSpc>
                  <a:buSzPct val="100000"/>
                  <a:buFont typeface="+mj-lt"/>
                  <a:buAutoNum type="arabicPeriod"/>
                </a:pPr>
                <a:r>
                  <a:rPr lang="en-US" altLang="zh-CN" sz="2000" dirty="0" err="1">
                    <a:latin typeface="Palatino"/>
                  </a:rPr>
                  <a:t>Kaiming</a:t>
                </a:r>
                <a:r>
                  <a:rPr lang="en-US" altLang="zh-CN" sz="2000" dirty="0">
                    <a:latin typeface="Palatino"/>
                  </a:rPr>
                  <a:t> Normal Initialization.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C9EC68B-50E8-43EC-93A6-3DE03C45B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113378"/>
                <a:ext cx="8910637" cy="5047279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F7E11F9-353F-2640-BE5D-26210E3177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CA907A-7C21-0642-9DEC-EBAE8CA7AE50}"/>
                  </a:ext>
                </a:extLst>
              </p:cNvPr>
              <p:cNvSpPr txBox="1"/>
              <p:nvPr/>
            </p:nvSpPr>
            <p:spPr>
              <a:xfrm>
                <a:off x="4117872" y="6290588"/>
                <a:ext cx="395625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</a:rPr>
                  <a:t>——</a:t>
                </a:r>
                <a:r>
                  <a:rPr lang="zh-CN" altLang="en-US" sz="2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</a:rPr>
                  <a:t>layer</a:t>
                </a:r>
                <a:r>
                  <a:rPr lang="zh-CN" altLang="en-US" sz="2200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Palatino" pitchFamily="2" charset="77"/>
                      </a:rPr>
                      <m:t>𝑙</m:t>
                    </m:r>
                  </m:oMath>
                </a14:m>
                <a:r>
                  <a:rPr lang="en-CN" sz="2200" dirty="0">
                    <a:latin typeface="Palatino" pitchFamily="2" charset="77"/>
                    <a:ea typeface="Palatino" pitchFamily="2" charset="77"/>
                  </a:rPr>
                  <a:t> hidden size.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CA907A-7C21-0642-9DEC-EBAE8CA7A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72" y="6290588"/>
                <a:ext cx="3956256" cy="430887"/>
              </a:xfrm>
              <a:prstGeom prst="rect">
                <a:avLst/>
              </a:prstGeom>
              <a:blipFill>
                <a:blip r:embed="rId4"/>
                <a:stretch>
                  <a:fillRect l="-321" t="-8571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95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13174" y="269918"/>
            <a:ext cx="30514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28761" y="1039359"/>
            <a:ext cx="10094366" cy="5393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From One Layer to Multiple Layers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Multi-Layer Perceptron for Text Classification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Analyzing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8.1.3 Training a Multi-Layer Perceptron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Neural Language Models and Word Embedding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Neural n-gram Language Modelling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Fast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4175119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65125" y="1565907"/>
            <a:ext cx="10681397" cy="3939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/>
                <a:cs typeface="Calibri Light" panose="020F0302020204030204" pitchFamily="34" charset="0"/>
              </a:rPr>
              <a:t>n-gram language models</a:t>
            </a: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000000"/>
                </a:solidFill>
                <a:latin typeface="Palatino" pitchFamily="2" charset="77"/>
              </a:rPr>
              <a:t>	Conditional</a:t>
            </a:r>
            <a:r>
              <a:rPr lang="zh-CN" altLang="en-US" sz="2400" dirty="0">
                <a:solidFill>
                  <a:srgbClr val="000000"/>
                </a:solidFill>
                <a:latin typeface="Palatino" pitchFamily="2" charset="77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Palatino" pitchFamily="2" charset="77"/>
              </a:rPr>
              <a:t>P</a:t>
            </a:r>
            <a:r>
              <a:rPr lang="en-US" sz="2400" dirty="0">
                <a:solidFill>
                  <a:srgbClr val="000000"/>
                </a:solidFill>
                <a:effectLst/>
                <a:latin typeface="Palatino" pitchFamily="2" charset="77"/>
              </a:rPr>
              <a:t>robability</a:t>
            </a:r>
          </a:p>
          <a:p>
            <a:br>
              <a:rPr lang="en-US" sz="2400" dirty="0">
                <a:solidFill>
                  <a:srgbClr val="000000"/>
                </a:solidFill>
                <a:effectLst/>
                <a:latin typeface="Times"/>
              </a:rPr>
            </a:b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algn="l">
              <a:buClrTx/>
              <a:buSzTx/>
              <a:buFontTx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They were individual</a:t>
            </a:r>
            <a:r>
              <a:rPr lang="zh-CN" altLang="en-US" sz="24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parameter</a:t>
            </a:r>
            <a:r>
              <a:rPr lang="zh-CN" altLang="en-US" sz="24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instances</a:t>
            </a:r>
            <a:r>
              <a:rPr lang="zh-CN" altLang="en-US" sz="24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in</a:t>
            </a:r>
            <a:r>
              <a:rPr lang="zh-CN" altLang="en-US" sz="24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Week</a:t>
            </a:r>
            <a:r>
              <a:rPr lang="zh-CN" altLang="en-US" sz="24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3.</a:t>
            </a:r>
          </a:p>
          <a:p>
            <a:pPr algn="l">
              <a:buClrTx/>
              <a:buSzTx/>
              <a:buFontTx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/>
                <a:cs typeface="Calibri Light" panose="020F0302020204030204" pitchFamily="34" charset="0"/>
                <a:sym typeface="+mn-ea"/>
              </a:rPr>
              <a:t>Neural n-gram language models</a:t>
            </a:r>
            <a:endParaRPr lang="en-US" altLang="zh-CN" sz="2400" dirty="0">
              <a:latin typeface="Palatino"/>
              <a:cs typeface="Calibri Light" panose="020F0302020204030204" pitchFamily="34" charset="0"/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parameterized by neural network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44</a:t>
            </a:fld>
            <a:endParaRPr lang="zh-CN" altLang="en-US" sz="1200" b="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73" y="2757176"/>
            <a:ext cx="3092353" cy="398216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50EA335B-D1C6-FE42-8FF8-9A0421385E40}"/>
              </a:ext>
            </a:extLst>
          </p:cNvPr>
          <p:cNvSpPr/>
          <p:nvPr/>
        </p:nvSpPr>
        <p:spPr>
          <a:xfrm>
            <a:off x="332033" y="211523"/>
            <a:ext cx="769029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latin typeface="Palatino"/>
                <a:cs typeface="Calibri Light" panose="020F0302020204030204" pitchFamily="34" charset="0"/>
                <a:sym typeface="+mn-ea"/>
              </a:rPr>
              <a:t>Neural n-gram Language Modelling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45</a:t>
            </a:fld>
            <a:endParaRPr lang="zh-CN" altLang="en-US" sz="1200" b="0" dirty="0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B17AB53D-93E0-44CC-A919-DEC47494F376}"/>
              </a:ext>
            </a:extLst>
          </p:cNvPr>
          <p:cNvSpPr/>
          <p:nvPr/>
        </p:nvSpPr>
        <p:spPr>
          <a:xfrm>
            <a:off x="199297" y="225118"/>
            <a:ext cx="769029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latin typeface="Palatino"/>
                <a:cs typeface="Calibri Light" panose="020F0302020204030204" pitchFamily="34" charset="0"/>
                <a:sym typeface="+mn-ea"/>
              </a:rPr>
              <a:t>Neural n-gram Language Modelling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33D87671-D669-0A46-8015-188256346CFC}"/>
              </a:ext>
            </a:extLst>
          </p:cNvPr>
          <p:cNvSpPr txBox="1"/>
          <p:nvPr/>
        </p:nvSpPr>
        <p:spPr>
          <a:xfrm>
            <a:off x="676589" y="913281"/>
            <a:ext cx="69107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Base</a:t>
            </a:r>
            <a:r>
              <a:rPr lang="zh-CN" altLang="en-US" sz="2800" b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model</a:t>
            </a:r>
            <a:r>
              <a:rPr lang="zh-CN" altLang="en-US" sz="2800" b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——</a:t>
            </a:r>
            <a:r>
              <a:rPr lang="zh-CN" altLang="en-US" sz="2800" b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MLP</a:t>
            </a:r>
            <a:endParaRPr lang="en-US" sz="2800" b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15" name="Picture 14" descr="\documentclass{article}&#10;\usepackage{amsmath}&#10;\pagestyle{empty}&#10;\begin{document}&#10;&#10;$\mathbf{x}=\left(rep\left(w_{i-n+1}\right) \oplus \ldots \oplus rep\left(w_{i-1}\right)\right)$&#10;&#10;&#10;\end{document}" title="IguanaTex Bitmap Display">
            <a:extLst>
              <a:ext uri="{FF2B5EF4-FFF2-40B4-BE49-F238E27FC236}">
                <a16:creationId xmlns:a16="http://schemas.microsoft.com/office/drawing/2014/main" id="{A6E5C83C-393F-B440-950E-8594A152C0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92" y="1731869"/>
            <a:ext cx="5681178" cy="3506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0956803-C383-F443-A88C-4EC3E7CB186D}"/>
              </a:ext>
            </a:extLst>
          </p:cNvPr>
          <p:cNvGrpSpPr/>
          <p:nvPr/>
        </p:nvGrpSpPr>
        <p:grpSpPr>
          <a:xfrm>
            <a:off x="6846446" y="1050676"/>
            <a:ext cx="4734342" cy="3359092"/>
            <a:chOff x="6846446" y="1050676"/>
            <a:chExt cx="4734342" cy="3359092"/>
          </a:xfrm>
        </p:grpSpPr>
        <p:pic>
          <p:nvPicPr>
            <p:cNvPr id="17" name="图片 4">
              <a:extLst>
                <a:ext uri="{FF2B5EF4-FFF2-40B4-BE49-F238E27FC236}">
                  <a16:creationId xmlns:a16="http://schemas.microsoft.com/office/drawing/2014/main" id="{59D7EDF5-EE0D-044D-8195-E8F6899B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446" y="1050676"/>
              <a:ext cx="4734342" cy="335909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A612892-6FBD-2449-9C0E-00AFAC103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87351" y="4132192"/>
              <a:ext cx="738165" cy="1869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92DE82-43AD-6B4B-8BDB-640F04C3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52915" y="4132191"/>
              <a:ext cx="738165" cy="18694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6231085-2782-9846-98F9-B5AAB79E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62902" y="4152000"/>
              <a:ext cx="738165" cy="186947"/>
            </a:xfrm>
            <a:prstGeom prst="rect">
              <a:avLst/>
            </a:prstGeom>
          </p:spPr>
        </p:pic>
      </p:grpSp>
      <p:sp>
        <p:nvSpPr>
          <p:cNvPr id="22" name="文本框 7">
            <a:extLst>
              <a:ext uri="{FF2B5EF4-FFF2-40B4-BE49-F238E27FC236}">
                <a16:creationId xmlns:a16="http://schemas.microsoft.com/office/drawing/2014/main" id="{4C4532FD-71F8-E74D-9B1B-9CC4F0F226FF}"/>
              </a:ext>
            </a:extLst>
          </p:cNvPr>
          <p:cNvSpPr txBox="1"/>
          <p:nvPr/>
        </p:nvSpPr>
        <p:spPr>
          <a:xfrm>
            <a:off x="723069" y="3963782"/>
            <a:ext cx="11179495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Palatino"/>
                <a:cs typeface="Calibri Light" panose="020F0302020204030204" pitchFamily="34" charset="0"/>
                <a:sym typeface="+mn-ea"/>
              </a:rPr>
              <a:t>W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h</a:t>
            </a:r>
            <a:r>
              <a:rPr lang="en-US" sz="2400" dirty="0" err="1">
                <a:latin typeface="Palatino"/>
                <a:cs typeface="Calibri Light" panose="020F0302020204030204" pitchFamily="34" charset="0"/>
                <a:sym typeface="+mn-ea"/>
              </a:rPr>
              <a:t>,</a:t>
            </a:r>
            <a:r>
              <a:rPr lang="en-US" sz="2400" b="1" dirty="0" err="1">
                <a:latin typeface="Palatino"/>
                <a:cs typeface="Calibri Light" panose="020F0302020204030204" pitchFamily="34" charset="0"/>
                <a:sym typeface="+mn-ea"/>
              </a:rPr>
              <a:t>W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o</a:t>
            </a:r>
            <a:r>
              <a:rPr lang="en-US" sz="2400" dirty="0" err="1">
                <a:latin typeface="Palatino"/>
                <a:cs typeface="Calibri Light" panose="020F0302020204030204" pitchFamily="34" charset="0"/>
                <a:sym typeface="+mn-ea"/>
              </a:rPr>
              <a:t>,</a:t>
            </a:r>
            <a:r>
              <a:rPr lang="en-US" sz="2400" b="1" dirty="0" err="1">
                <a:latin typeface="Palatino"/>
                <a:cs typeface="Calibri Light" panose="020F0302020204030204" pitchFamily="34" charset="0"/>
                <a:sym typeface="+mn-ea"/>
              </a:rPr>
              <a:t>b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h</a:t>
            </a:r>
            <a:r>
              <a:rPr lang="en-US" sz="2400" dirty="0" err="1">
                <a:latin typeface="Palatino"/>
                <a:cs typeface="Calibri Light" panose="020F0302020204030204" pitchFamily="34" charset="0"/>
                <a:sym typeface="+mn-ea"/>
              </a:rPr>
              <a:t>,</a:t>
            </a:r>
            <a:r>
              <a:rPr lang="en-US" sz="2400" b="1" dirty="0" err="1">
                <a:latin typeface="Palatino"/>
                <a:cs typeface="Calibri Light" panose="020F0302020204030204" pitchFamily="34" charset="0"/>
                <a:sym typeface="+mn-ea"/>
              </a:rPr>
              <a:t>b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o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 are model parameters.</a:t>
            </a:r>
          </a:p>
          <a:p>
            <a:pPr marL="457200" indent="-457200" algn="l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"/>
                <a:cs typeface="Calibri Light" panose="020F0302020204030204" pitchFamily="34" charset="0"/>
                <a:sym typeface="+mn-ea"/>
              </a:rPr>
              <a:t>p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 stands for the probability of word </a:t>
            </a:r>
            <a:r>
              <a:rPr lang="en-US" sz="2400" i="1" dirty="0" err="1">
                <a:latin typeface="Palatino"/>
                <a:cs typeface="Calibri Light" panose="020F0302020204030204" pitchFamily="34" charset="0"/>
                <a:sym typeface="+mn-ea"/>
              </a:rPr>
              <a:t>w</a:t>
            </a:r>
            <a:r>
              <a:rPr lang="en-US" sz="2400" i="1" baseline="-25000" dirty="0" err="1">
                <a:latin typeface="Palatino"/>
                <a:cs typeface="Calibri Light" panose="020F0302020204030204" pitchFamily="34" charset="0"/>
                <a:sym typeface="+mn-ea"/>
              </a:rPr>
              <a:t>i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.</a:t>
            </a:r>
            <a:endParaRPr lang="en-US" sz="2400" i="1" dirty="0">
              <a:latin typeface="Palatino"/>
              <a:cs typeface="Calibri Light" panose="020F0302020204030204" pitchFamily="34" charset="0"/>
              <a:sym typeface="+mn-ea"/>
            </a:endParaRPr>
          </a:p>
        </p:txBody>
      </p:sp>
      <p:pic>
        <p:nvPicPr>
          <p:cNvPr id="23" name="Picture 22" descr="\documentclass{article}&#10;\usepackage{amsmath}&#10;\pagestyle{empty}&#10;\begin{document}&#10;&#10;$rep(w_{i-n+1})$&#10;&#10;&#10;\end{document}" title="IguanaTex Bitmap Display">
            <a:extLst>
              <a:ext uri="{FF2B5EF4-FFF2-40B4-BE49-F238E27FC236}">
                <a16:creationId xmlns:a16="http://schemas.microsoft.com/office/drawing/2014/main" id="{DE0AE875-3AD5-6D4E-97A9-4C492F68D4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12" y="4152000"/>
            <a:ext cx="806804" cy="152227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$rep(w_{i-2})$&#10;&#10;&#10;\end{document}" title="IguanaTex Bitmap Display">
            <a:extLst>
              <a:ext uri="{FF2B5EF4-FFF2-40B4-BE49-F238E27FC236}">
                <a16:creationId xmlns:a16="http://schemas.microsoft.com/office/drawing/2014/main" id="{378FAA13-8EEE-CD40-9F19-887D0AAF910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473" y="4159623"/>
            <a:ext cx="722551" cy="172036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rep(w_{i-1})$&#10;&#10;\end{document}" title="IguanaTex Bitmap Display">
            <a:extLst>
              <a:ext uri="{FF2B5EF4-FFF2-40B4-BE49-F238E27FC236}">
                <a16:creationId xmlns:a16="http://schemas.microsoft.com/office/drawing/2014/main" id="{586E6428-0184-9D41-AC9A-B0162646C17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10" y="4144712"/>
            <a:ext cx="785177" cy="186947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$$&#10;\begin{aligned}&#10; &amp; \mathbf{h} = \tanh(\mathbf{W}^h \mathbf{x} + \mathbf{b}^h) \\&#10; &amp; \mathbf{o} = \mathbf{W}^o \mathbf{h} + \mathbf{b}^o \\&#10; &amp; \mathbf{p} = \text{softmax}(\mathbf{o})&#10;\end{aligned}&#10;$$&#10;&#10;&#10;&#10;\end{document}" title="IguanaTex Bitmap Display">
            <a:extLst>
              <a:ext uri="{FF2B5EF4-FFF2-40B4-BE49-F238E27FC236}">
                <a16:creationId xmlns:a16="http://schemas.microsoft.com/office/drawing/2014/main" id="{B23A47B1-3933-3E48-9088-5C9BF8C470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92" y="2282004"/>
            <a:ext cx="3202728" cy="144639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46</a:t>
            </a:fld>
            <a:endParaRPr lang="zh-CN" altLang="en-US" sz="1200" b="0" dirty="0"/>
          </a:p>
        </p:txBody>
      </p:sp>
      <p:sp>
        <p:nvSpPr>
          <p:cNvPr id="8" name="文本框 7"/>
          <p:cNvSpPr txBox="1"/>
          <p:nvPr/>
        </p:nvSpPr>
        <p:spPr>
          <a:xfrm>
            <a:off x="723069" y="3963782"/>
            <a:ext cx="11179495" cy="26161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Palatino"/>
                <a:cs typeface="Calibri Light" panose="020F0302020204030204" pitchFamily="34" charset="0"/>
                <a:sym typeface="+mn-ea"/>
              </a:rPr>
              <a:t>W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h</a:t>
            </a:r>
            <a:r>
              <a:rPr lang="en-US" sz="2400" dirty="0" err="1">
                <a:latin typeface="Palatino"/>
                <a:cs typeface="Calibri Light" panose="020F0302020204030204" pitchFamily="34" charset="0"/>
                <a:sym typeface="+mn-ea"/>
              </a:rPr>
              <a:t>,</a:t>
            </a:r>
            <a:r>
              <a:rPr lang="en-US" sz="2400" b="1" dirty="0" err="1">
                <a:latin typeface="Palatino"/>
                <a:cs typeface="Calibri Light" panose="020F0302020204030204" pitchFamily="34" charset="0"/>
                <a:sym typeface="+mn-ea"/>
              </a:rPr>
              <a:t>W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o</a:t>
            </a:r>
            <a:r>
              <a:rPr lang="en-US" sz="2400" dirty="0" err="1">
                <a:latin typeface="Palatino"/>
                <a:cs typeface="Calibri Light" panose="020F0302020204030204" pitchFamily="34" charset="0"/>
                <a:sym typeface="+mn-ea"/>
              </a:rPr>
              <a:t>,</a:t>
            </a:r>
            <a:r>
              <a:rPr lang="en-US" sz="2400" b="1" dirty="0" err="1">
                <a:latin typeface="Palatino"/>
                <a:cs typeface="Calibri Light" panose="020F0302020204030204" pitchFamily="34" charset="0"/>
                <a:sym typeface="+mn-ea"/>
              </a:rPr>
              <a:t>b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h</a:t>
            </a:r>
            <a:r>
              <a:rPr lang="en-US" sz="2400" dirty="0" err="1">
                <a:latin typeface="Palatino"/>
                <a:cs typeface="Calibri Light" panose="020F0302020204030204" pitchFamily="34" charset="0"/>
                <a:sym typeface="+mn-ea"/>
              </a:rPr>
              <a:t>,</a:t>
            </a:r>
            <a:r>
              <a:rPr lang="en-US" sz="2400" b="1" dirty="0" err="1">
                <a:latin typeface="Palatino"/>
                <a:cs typeface="Calibri Light" panose="020F0302020204030204" pitchFamily="34" charset="0"/>
                <a:sym typeface="+mn-ea"/>
              </a:rPr>
              <a:t>b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o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 are model parameters.</a:t>
            </a:r>
          </a:p>
          <a:p>
            <a:pPr marL="457200" indent="-457200" algn="l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"/>
                <a:cs typeface="Calibri Light" panose="020F0302020204030204" pitchFamily="34" charset="0"/>
                <a:sym typeface="+mn-ea"/>
              </a:rPr>
              <a:t>p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 stands for the probability of word </a:t>
            </a:r>
            <a:r>
              <a:rPr lang="en-US" sz="2400" i="1" dirty="0" err="1">
                <a:latin typeface="Palatino"/>
                <a:cs typeface="Calibri Light" panose="020F0302020204030204" pitchFamily="34" charset="0"/>
                <a:sym typeface="+mn-ea"/>
              </a:rPr>
              <a:t>w</a:t>
            </a:r>
            <a:r>
              <a:rPr lang="en-US" sz="2400" i="1" baseline="-25000" dirty="0" err="1">
                <a:latin typeface="Palatino"/>
                <a:cs typeface="Calibri Light" panose="020F0302020204030204" pitchFamily="34" charset="0"/>
                <a:sym typeface="+mn-ea"/>
              </a:rPr>
              <a:t>i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.</a:t>
            </a:r>
            <a:endParaRPr lang="en-US" sz="2400" i="1" dirty="0">
              <a:latin typeface="Palatino"/>
              <a:cs typeface="Calibri Light" panose="020F0302020204030204" pitchFamily="34" charset="0"/>
              <a:sym typeface="+mn-ea"/>
            </a:endParaRPr>
          </a:p>
          <a:p>
            <a:pPr marL="457200" indent="-457200" algn="l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Palatino"/>
                <a:cs typeface="Calibri Light" panose="020F0302020204030204" pitchFamily="34" charset="0"/>
                <a:sym typeface="+mn-ea"/>
              </a:rPr>
              <a:t>emb</a:t>
            </a:r>
            <a:r>
              <a:rPr lang="en-US" sz="2400" i="1" dirty="0">
                <a:latin typeface="Palatino"/>
                <a:cs typeface="Calibri Light" panose="020F0302020204030204" pitchFamily="34" charset="0"/>
                <a:sym typeface="+mn-ea"/>
              </a:rPr>
              <a:t> 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denotes one vector for each vocabulary word, real-valued, low-dimensional (50-1000) word embeddings.</a:t>
            </a:r>
          </a:p>
          <a:p>
            <a:pPr marL="457200" indent="-457200" algn="l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Embedding lookup table:</a:t>
            </a:r>
          </a:p>
          <a:p>
            <a:pPr marL="457200" indent="-457200" algn="l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Embedding layer:</a:t>
            </a: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B17AB53D-93E0-44CC-A919-DEC47494F376}"/>
              </a:ext>
            </a:extLst>
          </p:cNvPr>
          <p:cNvSpPr/>
          <p:nvPr/>
        </p:nvSpPr>
        <p:spPr>
          <a:xfrm>
            <a:off x="199297" y="225118"/>
            <a:ext cx="769029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latin typeface="Palatino"/>
                <a:cs typeface="Calibri Light" panose="020F0302020204030204" pitchFamily="34" charset="0"/>
                <a:sym typeface="+mn-ea"/>
              </a:rPr>
              <a:t>Neural n-gram Language Modelling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33D87671-D669-0A46-8015-188256346CFC}"/>
              </a:ext>
            </a:extLst>
          </p:cNvPr>
          <p:cNvSpPr txBox="1"/>
          <p:nvPr/>
        </p:nvSpPr>
        <p:spPr>
          <a:xfrm>
            <a:off x="676589" y="913281"/>
            <a:ext cx="69107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Base</a:t>
            </a:r>
            <a:r>
              <a:rPr lang="zh-CN" altLang="en-US" sz="2800" b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model</a:t>
            </a:r>
            <a:r>
              <a:rPr lang="zh-CN" altLang="en-US" sz="2800" b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——</a:t>
            </a:r>
            <a:r>
              <a:rPr lang="zh-CN" altLang="en-US" sz="2800" b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MLP</a:t>
            </a:r>
            <a:endParaRPr lang="en-US" sz="2800" b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46" y="1050676"/>
            <a:ext cx="4734342" cy="33590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917780-D853-A046-A5DD-E4FF0CCA8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850" y="6135380"/>
            <a:ext cx="5524500" cy="419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9A7B38-50F0-B241-9EEA-FC3599F1C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583" y="5649210"/>
            <a:ext cx="3750820" cy="495057"/>
          </a:xfrm>
          <a:prstGeom prst="rect">
            <a:avLst/>
          </a:prstGeom>
        </p:spPr>
      </p:pic>
      <p:pic>
        <p:nvPicPr>
          <p:cNvPr id="30" name="图片 2">
            <a:extLst>
              <a:ext uri="{FF2B5EF4-FFF2-40B4-BE49-F238E27FC236}">
                <a16:creationId xmlns:a16="http://schemas.microsoft.com/office/drawing/2014/main" id="{CBA89689-577D-C948-A74A-9B2ED515F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68" y="1477982"/>
            <a:ext cx="5673921" cy="723453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$$&#10;\begin{aligned}&#10; &amp; \mathbf{h} = \tanh(\mathbf{W}^h \mathbf{x} + \mathbf{b}^h) \\&#10; &amp; \mathbf{o} = \mathbf{W}^o \mathbf{h} + \mathbf{b}^o \\&#10; &amp; \mathbf{p} = \text{softmax}(\mathbf{o})&#10;\end{aligned}&#10;$$&#10;&#10;&#10;&#10;\end{document}" title="IguanaTex Bitmap Display">
            <a:extLst>
              <a:ext uri="{FF2B5EF4-FFF2-40B4-BE49-F238E27FC236}">
                <a16:creationId xmlns:a16="http://schemas.microsoft.com/office/drawing/2014/main" id="{DD43364D-26BC-3149-9652-DCFCCDECBF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92" y="2282004"/>
            <a:ext cx="3202728" cy="14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65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F5D542A-83D4-472F-939A-2FFAABFB6848}"/>
              </a:ext>
            </a:extLst>
          </p:cNvPr>
          <p:cNvSpPr/>
          <p:nvPr/>
        </p:nvSpPr>
        <p:spPr>
          <a:xfrm>
            <a:off x="554235" y="1109723"/>
            <a:ext cx="11083529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How</a:t>
            </a:r>
            <a:r>
              <a:rPr lang="zh-CN" altLang="en-US" sz="2800" dirty="0">
                <a:latin typeface="Palatino"/>
              </a:rPr>
              <a:t> </a:t>
            </a:r>
            <a:r>
              <a:rPr lang="en-US" altLang="zh-CN" sz="2800" dirty="0">
                <a:latin typeface="Palatino"/>
              </a:rPr>
              <a:t>to understand embeddings as model parameters?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look up 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DB1315B-2670-694D-9B57-F1A64BED6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70A67008-E600-A24D-8D33-20E617B68E1F}"/>
              </a:ext>
            </a:extLst>
          </p:cNvPr>
          <p:cNvSpPr/>
          <p:nvPr/>
        </p:nvSpPr>
        <p:spPr>
          <a:xfrm>
            <a:off x="332033" y="211523"/>
            <a:ext cx="769029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 Embeddings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921C7C-082B-5243-8688-E7C3C362186D}"/>
              </a:ext>
            </a:extLst>
          </p:cNvPr>
          <p:cNvSpPr/>
          <p:nvPr/>
        </p:nvSpPr>
        <p:spPr>
          <a:xfrm>
            <a:off x="3611880" y="2936815"/>
            <a:ext cx="28575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6EF9F5-0DB6-9B4B-8A86-65604E268C59}"/>
              </a:ext>
            </a:extLst>
          </p:cNvPr>
          <p:cNvSpPr/>
          <p:nvPr/>
        </p:nvSpPr>
        <p:spPr>
          <a:xfrm>
            <a:off x="3611880" y="3245425"/>
            <a:ext cx="28575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9FA0D7-77F5-944C-B3B9-41078D1E68BC}"/>
              </a:ext>
            </a:extLst>
          </p:cNvPr>
          <p:cNvSpPr/>
          <p:nvPr/>
        </p:nvSpPr>
        <p:spPr>
          <a:xfrm>
            <a:off x="3611880" y="3554035"/>
            <a:ext cx="285750" cy="6235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4E7676-E5B0-FA4B-A7B2-929E8BCAC58D}"/>
                  </a:ext>
                </a:extLst>
              </p:cNvPr>
              <p:cNvSpPr txBox="1"/>
              <p:nvPr/>
            </p:nvSpPr>
            <p:spPr>
              <a:xfrm>
                <a:off x="3692238" y="3724145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4E7676-E5B0-FA4B-A7B2-929E8BCA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238" y="3724145"/>
                <a:ext cx="125034" cy="276999"/>
              </a:xfrm>
              <a:prstGeom prst="rect">
                <a:avLst/>
              </a:prstGeom>
              <a:blipFill>
                <a:blip r:embed="rId3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8E8F283-F43D-2146-9E96-7432423CD10F}"/>
              </a:ext>
            </a:extLst>
          </p:cNvPr>
          <p:cNvSpPr/>
          <p:nvPr/>
        </p:nvSpPr>
        <p:spPr>
          <a:xfrm>
            <a:off x="3611880" y="4180779"/>
            <a:ext cx="28575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78645-EF24-FE49-BDD7-C99F5178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822" y="2364734"/>
            <a:ext cx="1104900" cy="393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286880-27C4-4242-A9C4-ED7030DAF4A2}"/>
                  </a:ext>
                </a:extLst>
              </p:cNvPr>
              <p:cNvSpPr txBox="1"/>
              <p:nvPr/>
            </p:nvSpPr>
            <p:spPr>
              <a:xfrm>
                <a:off x="4293973" y="3626113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286880-27C4-4242-A9C4-ED7030DAF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973" y="3626113"/>
                <a:ext cx="226024" cy="276999"/>
              </a:xfrm>
              <a:prstGeom prst="rect">
                <a:avLst/>
              </a:prstGeom>
              <a:blipFill>
                <a:blip r:embed="rId5"/>
                <a:stretch>
                  <a:fillRect l="-5263" r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1EDE89A-3403-7F4D-B959-2CBFE03AE8F8}"/>
              </a:ext>
            </a:extLst>
          </p:cNvPr>
          <p:cNvSpPr/>
          <p:nvPr/>
        </p:nvSpPr>
        <p:spPr>
          <a:xfrm>
            <a:off x="4806778" y="2936815"/>
            <a:ext cx="1692876" cy="15525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485CEC-1028-0049-857C-633A07249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099" y="3497202"/>
            <a:ext cx="850900" cy="43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A29C6E-F1B9-3C4D-A0C6-0CFDCB72C28D}"/>
                  </a:ext>
                </a:extLst>
              </p:cNvPr>
              <p:cNvSpPr txBox="1"/>
              <p:nvPr/>
            </p:nvSpPr>
            <p:spPr>
              <a:xfrm>
                <a:off x="6937975" y="3626112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A29C6E-F1B9-3C4D-A0C6-0CFDCB72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75" y="3626112"/>
                <a:ext cx="218008" cy="276999"/>
              </a:xfrm>
              <a:prstGeom prst="rect">
                <a:avLst/>
              </a:prstGeom>
              <a:blipFill>
                <a:blip r:embed="rId7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5852670-7681-4A4A-B0A0-C6B08BF3D2E0}"/>
              </a:ext>
            </a:extLst>
          </p:cNvPr>
          <p:cNvSpPr/>
          <p:nvPr/>
        </p:nvSpPr>
        <p:spPr>
          <a:xfrm>
            <a:off x="7594304" y="2935821"/>
            <a:ext cx="28575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18977A-5A30-1E40-9D30-3E9FB938CA30}"/>
              </a:ext>
            </a:extLst>
          </p:cNvPr>
          <p:cNvSpPr/>
          <p:nvPr/>
        </p:nvSpPr>
        <p:spPr>
          <a:xfrm>
            <a:off x="7594304" y="3244431"/>
            <a:ext cx="28575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39FE70-FFD3-7E49-B220-0339137D1F08}"/>
              </a:ext>
            </a:extLst>
          </p:cNvPr>
          <p:cNvSpPr/>
          <p:nvPr/>
        </p:nvSpPr>
        <p:spPr>
          <a:xfrm>
            <a:off x="7594304" y="4166069"/>
            <a:ext cx="28575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E645C-D79A-CB4E-9B9D-6D8989A0759D}"/>
              </a:ext>
            </a:extLst>
          </p:cNvPr>
          <p:cNvSpPr/>
          <p:nvPr/>
        </p:nvSpPr>
        <p:spPr>
          <a:xfrm>
            <a:off x="7594304" y="3551058"/>
            <a:ext cx="28575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D6CBC1-2D46-EB42-948C-581BEF7178F2}"/>
              </a:ext>
            </a:extLst>
          </p:cNvPr>
          <p:cNvSpPr/>
          <p:nvPr/>
        </p:nvSpPr>
        <p:spPr>
          <a:xfrm>
            <a:off x="7594304" y="3859668"/>
            <a:ext cx="285750" cy="308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2E1B0E-CB6D-DD45-93B3-0B8E757B3691}"/>
                  </a:ext>
                </a:extLst>
              </p:cNvPr>
              <p:cNvSpPr txBox="1"/>
              <p:nvPr/>
            </p:nvSpPr>
            <p:spPr>
              <a:xfrm>
                <a:off x="7674662" y="3884771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2E1B0E-CB6D-DD45-93B3-0B8E757B3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62" y="3884771"/>
                <a:ext cx="125034" cy="276999"/>
              </a:xfrm>
              <a:prstGeom prst="rect">
                <a:avLst/>
              </a:prstGeom>
              <a:blipFill>
                <a:blip r:embed="rId8"/>
                <a:stretch>
                  <a:fillRect l="-40000" r="-40000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746E6A88-0C5A-8043-8C3F-6B92EEE9A2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9446" y="2392774"/>
            <a:ext cx="1460500" cy="381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D04641-0BD1-BA48-B5B5-A51F1103964C}"/>
              </a:ext>
            </a:extLst>
          </p:cNvPr>
          <p:cNvSpPr txBox="1"/>
          <p:nvPr/>
        </p:nvSpPr>
        <p:spPr>
          <a:xfrm>
            <a:off x="644238" y="4903097"/>
            <a:ext cx="6096000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Embedding lookup table:</a:t>
            </a:r>
          </a:p>
          <a:p>
            <a:pPr marL="457200" indent="-457200" algn="l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Embedding layer:</a:t>
            </a:r>
            <a:endParaRPr lang="en-CN" sz="2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8BF755-F29C-1E43-9439-65C2B08C27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9722" y="5531093"/>
            <a:ext cx="5524500" cy="419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F1C456-3518-654C-A7AE-0CD8FD46DF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0573" y="4920734"/>
            <a:ext cx="3750820" cy="4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11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F5D542A-83D4-472F-939A-2FFAABFB6848}"/>
              </a:ext>
            </a:extLst>
          </p:cNvPr>
          <p:cNvSpPr/>
          <p:nvPr/>
        </p:nvSpPr>
        <p:spPr>
          <a:xfrm>
            <a:off x="554235" y="1109723"/>
            <a:ext cx="1108352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Paradigm</a:t>
            </a:r>
            <a:r>
              <a:rPr lang="zh-CN" altLang="en-US" sz="2800" dirty="0">
                <a:latin typeface="Palatino"/>
              </a:rPr>
              <a:t> </a:t>
            </a:r>
            <a:r>
              <a:rPr lang="en-US" altLang="zh-CN" sz="2800" dirty="0">
                <a:latin typeface="Palatino"/>
              </a:rPr>
              <a:t>shift for input of neural nodes.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Traditional word representation (e.g., one-hot)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sparse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discrete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high dimension (e.g., 10000)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manually defined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DB1315B-2670-694D-9B57-F1A64BED6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70A67008-E600-A24D-8D33-20E617B68E1F}"/>
              </a:ext>
            </a:extLst>
          </p:cNvPr>
          <p:cNvSpPr/>
          <p:nvPr/>
        </p:nvSpPr>
        <p:spPr>
          <a:xfrm>
            <a:off x="332033" y="211523"/>
            <a:ext cx="769029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C3E60-3802-474C-939A-B149E665C7EB}"/>
              </a:ext>
            </a:extLst>
          </p:cNvPr>
          <p:cNvSpPr txBox="1"/>
          <p:nvPr/>
        </p:nvSpPr>
        <p:spPr>
          <a:xfrm>
            <a:off x="6300969" y="2809225"/>
            <a:ext cx="6096000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Word embeddings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dense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real-valued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low-dimensional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automatically learned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Just like hidden vectors</a:t>
            </a:r>
          </a:p>
        </p:txBody>
      </p:sp>
    </p:spTree>
    <p:extLst>
      <p:ext uri="{BB962C8B-B14F-4D97-AF65-F5344CB8AC3E}">
        <p14:creationId xmlns:p14="http://schemas.microsoft.com/office/powerpoint/2010/main" val="2553598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49</a:t>
            </a:fld>
            <a:endParaRPr lang="zh-CN" altLang="en-US" sz="1200" b="0" dirty="0"/>
          </a:p>
        </p:txBody>
      </p:sp>
      <p:sp>
        <p:nvSpPr>
          <p:cNvPr id="11" name="文本框 10"/>
          <p:cNvSpPr txBox="1"/>
          <p:nvPr/>
        </p:nvSpPr>
        <p:spPr>
          <a:xfrm>
            <a:off x="676589" y="1090259"/>
            <a:ext cx="69107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Adding shortcut connection</a:t>
            </a: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689FAF76-FD8E-434D-9340-55182B9A8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52" y="1714500"/>
            <a:ext cx="4985718" cy="635704"/>
          </a:xfrm>
          <a:prstGeom prst="rect">
            <a:avLst/>
          </a:prstGeom>
        </p:spPr>
      </p:pic>
      <p:pic>
        <p:nvPicPr>
          <p:cNvPr id="13" name="图片 4">
            <a:extLst>
              <a:ext uri="{FF2B5EF4-FFF2-40B4-BE49-F238E27FC236}">
                <a16:creationId xmlns:a16="http://schemas.microsoft.com/office/drawing/2014/main" id="{246B7AD6-40EB-0D41-AA9B-E8AAE0709B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6454"/>
            <a:ext cx="5486905" cy="38563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FF4B5E-7B3D-854D-9406-FEA617C12D96}"/>
              </a:ext>
            </a:extLst>
          </p:cNvPr>
          <p:cNvGrpSpPr/>
          <p:nvPr/>
        </p:nvGrpSpPr>
        <p:grpSpPr>
          <a:xfrm>
            <a:off x="1048052" y="2552247"/>
            <a:ext cx="3228429" cy="1569659"/>
            <a:chOff x="1048052" y="2552247"/>
            <a:chExt cx="3228429" cy="1569659"/>
          </a:xfrm>
        </p:grpSpPr>
        <p:pic>
          <p:nvPicPr>
            <p:cNvPr id="14" name="图片 3">
              <a:extLst>
                <a:ext uri="{FF2B5EF4-FFF2-40B4-BE49-F238E27FC236}">
                  <a16:creationId xmlns:a16="http://schemas.microsoft.com/office/drawing/2014/main" id="{9931DA1D-05EB-9445-9E8E-DA1416B2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8052" y="2552247"/>
              <a:ext cx="3228429" cy="156965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C0F642-70C6-0643-9A3E-C0A483A2D47F}"/>
                </a:ext>
              </a:extLst>
            </p:cNvPr>
            <p:cNvSpPr/>
            <p:nvPr/>
          </p:nvSpPr>
          <p:spPr>
            <a:xfrm>
              <a:off x="1048052" y="3048000"/>
              <a:ext cx="2337405" cy="511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6" name="Picture 15" descr="\documentclass{article}&#10;\usepackage{amsmath}&#10;\pagestyle{empty}&#10;\begin{document}&#10;&#10;&#10;$\mathbf{o}=\mathbf{Ux}+\mathbf{W}^o \mathbf{h}+\mathbf{b}^o$&#10;&#10;\end{document}" title="IguanaTex Bitmap Display">
              <a:extLst>
                <a:ext uri="{FF2B5EF4-FFF2-40B4-BE49-F238E27FC236}">
                  <a16:creationId xmlns:a16="http://schemas.microsoft.com/office/drawing/2014/main" id="{9868D1C4-988F-F94F-8CB9-C51E9C72991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20" y="3170570"/>
              <a:ext cx="3031290" cy="266487"/>
            </a:xfrm>
            <a:prstGeom prst="rect">
              <a:avLst/>
            </a:prstGeom>
          </p:spPr>
        </p:pic>
      </p:grpSp>
      <p:sp>
        <p:nvSpPr>
          <p:cNvPr id="17" name="矩形 2">
            <a:extLst>
              <a:ext uri="{FF2B5EF4-FFF2-40B4-BE49-F238E27FC236}">
                <a16:creationId xmlns:a16="http://schemas.microsoft.com/office/drawing/2014/main" id="{991DAABE-A851-CD42-9567-3EDE37D7F63F}"/>
              </a:ext>
            </a:extLst>
          </p:cNvPr>
          <p:cNvSpPr/>
          <p:nvPr/>
        </p:nvSpPr>
        <p:spPr>
          <a:xfrm>
            <a:off x="199297" y="225118"/>
            <a:ext cx="769029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latin typeface="Palatino"/>
                <a:cs typeface="Calibri Light" panose="020F0302020204030204" pitchFamily="34" charset="0"/>
                <a:sym typeface="+mn-ea"/>
              </a:rPr>
              <a:t>Neural n-gram Language Modelling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75FA0-2451-1E4C-8B53-CC9183A892E6}"/>
              </a:ext>
            </a:extLst>
          </p:cNvPr>
          <p:cNvSpPr txBox="1"/>
          <p:nvPr/>
        </p:nvSpPr>
        <p:spPr>
          <a:xfrm>
            <a:off x="797243" y="4342691"/>
            <a:ext cx="609790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"/>
                <a:cs typeface="Calibri Light" panose="020F0302020204030204" pitchFamily="34" charset="0"/>
                <a:sym typeface="+mn-ea"/>
              </a:rPr>
              <a:t>W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h</a:t>
            </a:r>
            <a:r>
              <a:rPr lang="en-US" sz="2400" dirty="0" err="1">
                <a:latin typeface="Palatino"/>
                <a:cs typeface="Calibri Light" panose="020F0302020204030204" pitchFamily="34" charset="0"/>
                <a:sym typeface="+mn-ea"/>
              </a:rPr>
              <a:t>,</a:t>
            </a:r>
            <a:r>
              <a:rPr lang="en-US" sz="2400" b="1" dirty="0" err="1">
                <a:latin typeface="Palatino"/>
                <a:cs typeface="Calibri Light" panose="020F0302020204030204" pitchFamily="34" charset="0"/>
                <a:sym typeface="+mn-ea"/>
              </a:rPr>
              <a:t>W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o</a:t>
            </a:r>
            <a:r>
              <a:rPr lang="en-US" sz="2400" dirty="0" err="1">
                <a:latin typeface="Palatino"/>
                <a:cs typeface="Calibri Light" panose="020F0302020204030204" pitchFamily="34" charset="0"/>
                <a:sym typeface="+mn-ea"/>
              </a:rPr>
              <a:t>,</a:t>
            </a:r>
            <a:r>
              <a:rPr lang="en-US" sz="2400" b="1" dirty="0" err="1">
                <a:latin typeface="Palatino"/>
                <a:cs typeface="Calibri Light" panose="020F0302020204030204" pitchFamily="34" charset="0"/>
                <a:sym typeface="+mn-ea"/>
              </a:rPr>
              <a:t>b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h</a:t>
            </a:r>
            <a:r>
              <a:rPr lang="en-US" sz="2400" dirty="0" err="1">
                <a:latin typeface="Palatino"/>
                <a:cs typeface="Calibri Light" panose="020F0302020204030204" pitchFamily="34" charset="0"/>
                <a:sym typeface="+mn-ea"/>
              </a:rPr>
              <a:t>,</a:t>
            </a:r>
            <a:r>
              <a:rPr lang="en-US" sz="2400" b="1" dirty="0" err="1">
                <a:latin typeface="Palatino"/>
                <a:cs typeface="Calibri Light" panose="020F0302020204030204" pitchFamily="34" charset="0"/>
                <a:sym typeface="+mn-ea"/>
              </a:rPr>
              <a:t>b</a:t>
            </a:r>
            <a:r>
              <a:rPr lang="en-US" sz="2400" b="1" baseline="30000" dirty="0" err="1">
                <a:latin typeface="Palatino"/>
                <a:cs typeface="Calibri Light" panose="020F0302020204030204" pitchFamily="34" charset="0"/>
                <a:sym typeface="+mn-ea"/>
              </a:rPr>
              <a:t>o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 are model parameters.</a:t>
            </a:r>
          </a:p>
          <a:p>
            <a:pPr marL="457200" indent="-457200" algn="l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"/>
                <a:cs typeface="Calibri Light" panose="020F0302020204030204" pitchFamily="34" charset="0"/>
                <a:sym typeface="+mn-ea"/>
              </a:rPr>
              <a:t>p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 stands for the probability of word </a:t>
            </a:r>
            <a:r>
              <a:rPr lang="en-US" sz="2400" i="1" dirty="0" err="1">
                <a:latin typeface="Palatino"/>
                <a:cs typeface="Calibri Light" panose="020F0302020204030204" pitchFamily="34" charset="0"/>
                <a:sym typeface="+mn-ea"/>
              </a:rPr>
              <a:t>w</a:t>
            </a:r>
            <a:r>
              <a:rPr lang="en-US" sz="2400" i="1" baseline="-25000" dirty="0" err="1">
                <a:latin typeface="Palatino"/>
                <a:cs typeface="Calibri Light" panose="020F0302020204030204" pitchFamily="34" charset="0"/>
                <a:sym typeface="+mn-ea"/>
              </a:rPr>
              <a:t>i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.</a:t>
            </a:r>
            <a:endParaRPr lang="en-US" sz="2400" b="1" dirty="0">
              <a:latin typeface="Palatino"/>
              <a:cs typeface="Calibri Light" panose="020F0302020204030204" pitchFamily="34" charset="0"/>
              <a:sym typeface="+mn-ea"/>
            </a:endParaRPr>
          </a:p>
          <a:p>
            <a:pPr marL="457200" indent="-457200" algn="l"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"/>
                <a:cs typeface="Calibri Light" panose="020F0302020204030204" pitchFamily="34" charset="0"/>
                <a:sym typeface="+mn-ea"/>
              </a:rPr>
              <a:t>    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is a model parameter.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6B102-ACBB-DA4C-8491-C149741BE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080" y="5388904"/>
            <a:ext cx="3429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13174" y="269918"/>
            <a:ext cx="30514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28761" y="1039359"/>
            <a:ext cx="10094366" cy="5393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From One Layer to Multiple Layers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Multi-Layer Perceptron for Text Classification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Analyzing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8.1.3 Training a Multi-Layer Perceptron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Neural Language Models and Word Embedding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Neural n-gram Language Modelling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Fast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46335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4">
            <a:extLst>
              <a:ext uri="{FF2B5EF4-FFF2-40B4-BE49-F238E27FC236}">
                <a16:creationId xmlns:a16="http://schemas.microsoft.com/office/drawing/2014/main" id="{E5BC410E-D495-044D-982D-30A2CE958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6454"/>
            <a:ext cx="5486905" cy="38563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50</a:t>
            </a:fld>
            <a:endParaRPr lang="zh-CN" altLang="en-US" sz="1200" b="0" dirty="0"/>
          </a:p>
        </p:txBody>
      </p:sp>
      <p:sp>
        <p:nvSpPr>
          <p:cNvPr id="8" name="文本框 7"/>
          <p:cNvSpPr txBox="1"/>
          <p:nvPr/>
        </p:nvSpPr>
        <p:spPr>
          <a:xfrm>
            <a:off x="1088571" y="5535957"/>
            <a:ext cx="8277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Shortcut connection can empirically give better results.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cxnSp>
        <p:nvCxnSpPr>
          <p:cNvPr id="19" name="直接箭头连接符 18"/>
          <p:cNvCxnSpPr>
            <a:cxnSpLocks/>
            <a:stCxn id="8" idx="0"/>
          </p:cNvCxnSpPr>
          <p:nvPr/>
        </p:nvCxnSpPr>
        <p:spPr>
          <a:xfrm flipV="1">
            <a:off x="5227557" y="3790123"/>
            <a:ext cx="946008" cy="174583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cxnSpLocks/>
            <a:stCxn id="8" idx="0"/>
          </p:cNvCxnSpPr>
          <p:nvPr/>
        </p:nvCxnSpPr>
        <p:spPr>
          <a:xfrm flipV="1">
            <a:off x="5227557" y="3925927"/>
            <a:ext cx="1590867" cy="161003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cxnSpLocks/>
            <a:stCxn id="8" idx="0"/>
          </p:cNvCxnSpPr>
          <p:nvPr/>
        </p:nvCxnSpPr>
        <p:spPr>
          <a:xfrm flipV="1">
            <a:off x="5227557" y="4129723"/>
            <a:ext cx="5718739" cy="140623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2">
            <a:extLst>
              <a:ext uri="{FF2B5EF4-FFF2-40B4-BE49-F238E27FC236}">
                <a16:creationId xmlns:a16="http://schemas.microsoft.com/office/drawing/2014/main" id="{BD360992-2460-C74C-AC86-154C41A1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052" y="1714500"/>
            <a:ext cx="4985718" cy="635704"/>
          </a:xfrm>
          <a:prstGeom prst="rect">
            <a:avLst/>
          </a:prstGeom>
        </p:spPr>
      </p:pic>
      <p:sp>
        <p:nvSpPr>
          <p:cNvPr id="26" name="文本框 10">
            <a:extLst>
              <a:ext uri="{FF2B5EF4-FFF2-40B4-BE49-F238E27FC236}">
                <a16:creationId xmlns:a16="http://schemas.microsoft.com/office/drawing/2014/main" id="{D514D2CD-3901-6241-AFB7-A0BC5F16B199}"/>
              </a:ext>
            </a:extLst>
          </p:cNvPr>
          <p:cNvSpPr txBox="1"/>
          <p:nvPr/>
        </p:nvSpPr>
        <p:spPr>
          <a:xfrm>
            <a:off x="676589" y="1090259"/>
            <a:ext cx="69107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Adding shortcut connection</a:t>
            </a:r>
          </a:p>
        </p:txBody>
      </p:sp>
      <p:sp>
        <p:nvSpPr>
          <p:cNvPr id="29" name="文本框 7">
            <a:extLst>
              <a:ext uri="{FF2B5EF4-FFF2-40B4-BE49-F238E27FC236}">
                <a16:creationId xmlns:a16="http://schemas.microsoft.com/office/drawing/2014/main" id="{4CAAF8C3-98B6-0A46-88F8-621A5796A472}"/>
              </a:ext>
            </a:extLst>
          </p:cNvPr>
          <p:cNvSpPr txBox="1"/>
          <p:nvPr/>
        </p:nvSpPr>
        <p:spPr>
          <a:xfrm>
            <a:off x="1088571" y="6046932"/>
            <a:ext cx="2340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C00000"/>
                </a:solidFill>
              </a:rPr>
              <a:t>rich</a:t>
            </a:r>
            <a:r>
              <a:rPr lang="zh-CN" altLang="en-US" sz="2600" dirty="0">
                <a:solidFill>
                  <a:srgbClr val="C00000"/>
                </a:solidFill>
              </a:rPr>
              <a:t> </a:t>
            </a:r>
            <a:r>
              <a:rPr lang="en-US" altLang="zh-CN" sz="2600" dirty="0">
                <a:solidFill>
                  <a:srgbClr val="C00000"/>
                </a:solidFill>
              </a:rPr>
              <a:t>features</a:t>
            </a:r>
            <a:endParaRPr lang="zh-CN" altLang="en-US" sz="2600" dirty="0">
              <a:solidFill>
                <a:srgbClr val="C00000"/>
              </a:solidFill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CA3A6745-166E-7143-AE40-768A24F89A25}"/>
              </a:ext>
            </a:extLst>
          </p:cNvPr>
          <p:cNvSpPr txBox="1"/>
          <p:nvPr/>
        </p:nvSpPr>
        <p:spPr>
          <a:xfrm>
            <a:off x="4131970" y="6046521"/>
            <a:ext cx="55847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C00000"/>
                </a:solidFill>
              </a:rPr>
              <a:t>stronger back-propagation</a:t>
            </a:r>
            <a:r>
              <a:rPr lang="zh-CN" altLang="en-US" sz="2600" dirty="0">
                <a:solidFill>
                  <a:srgbClr val="C00000"/>
                </a:solidFill>
              </a:rPr>
              <a:t> </a:t>
            </a:r>
            <a:r>
              <a:rPr lang="en-US" altLang="zh-CN" sz="2600" dirty="0">
                <a:solidFill>
                  <a:srgbClr val="C00000"/>
                </a:solidFill>
              </a:rPr>
              <a:t>gradients</a:t>
            </a:r>
            <a:endParaRPr lang="zh-CN" altLang="en-US" sz="2600" dirty="0">
              <a:solidFill>
                <a:srgbClr val="C0000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FEC4EBE-1F53-5248-999D-3AF5D494E465}"/>
              </a:ext>
            </a:extLst>
          </p:cNvPr>
          <p:cNvGrpSpPr/>
          <p:nvPr/>
        </p:nvGrpSpPr>
        <p:grpSpPr>
          <a:xfrm>
            <a:off x="1048052" y="2552247"/>
            <a:ext cx="3228429" cy="1569659"/>
            <a:chOff x="1048052" y="2552247"/>
            <a:chExt cx="3228429" cy="1569659"/>
          </a:xfrm>
        </p:grpSpPr>
        <p:pic>
          <p:nvPicPr>
            <p:cNvPr id="33" name="图片 3">
              <a:extLst>
                <a:ext uri="{FF2B5EF4-FFF2-40B4-BE49-F238E27FC236}">
                  <a16:creationId xmlns:a16="http://schemas.microsoft.com/office/drawing/2014/main" id="{E8CCA7D6-AE73-7E4C-A97D-F98A7D23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8052" y="2552247"/>
              <a:ext cx="3228429" cy="1569659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174F96-9A38-6447-85B4-0DF3B4079332}"/>
                </a:ext>
              </a:extLst>
            </p:cNvPr>
            <p:cNvSpPr/>
            <p:nvPr/>
          </p:nvSpPr>
          <p:spPr>
            <a:xfrm>
              <a:off x="1048052" y="3048000"/>
              <a:ext cx="2337405" cy="511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5" name="Picture 34" descr="\documentclass{article}&#10;\usepackage{amsmath}&#10;\pagestyle{empty}&#10;\begin{document}&#10;&#10;&#10;$\mathbf{o}=\mathbf{Ux}+\mathbf{W}^o \mathbf{h}+\mathbf{b}^o$&#10;&#10;\end{document}" title="IguanaTex Bitmap Display">
              <a:extLst>
                <a:ext uri="{FF2B5EF4-FFF2-40B4-BE49-F238E27FC236}">
                  <a16:creationId xmlns:a16="http://schemas.microsoft.com/office/drawing/2014/main" id="{24B0B485-1C70-D34A-A7A6-677200B6EE4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20" y="3170570"/>
              <a:ext cx="3031290" cy="266487"/>
            </a:xfrm>
            <a:prstGeom prst="rect">
              <a:avLst/>
            </a:prstGeom>
          </p:spPr>
        </p:pic>
      </p:grpSp>
      <p:sp>
        <p:nvSpPr>
          <p:cNvPr id="7" name="椭圆 6"/>
          <p:cNvSpPr/>
          <p:nvPr/>
        </p:nvSpPr>
        <p:spPr>
          <a:xfrm>
            <a:off x="1801795" y="3047582"/>
            <a:ext cx="562693" cy="5302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cxnSpLocks/>
            <a:stCxn id="8" idx="0"/>
            <a:endCxn id="7" idx="5"/>
          </p:cNvCxnSpPr>
          <p:nvPr/>
        </p:nvCxnSpPr>
        <p:spPr>
          <a:xfrm flipH="1" flipV="1">
            <a:off x="2282084" y="3500196"/>
            <a:ext cx="2945473" cy="2035761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">
            <a:extLst>
              <a:ext uri="{FF2B5EF4-FFF2-40B4-BE49-F238E27FC236}">
                <a16:creationId xmlns:a16="http://schemas.microsoft.com/office/drawing/2014/main" id="{2594D181-2AFE-DA44-8BC0-2D6D490E4306}"/>
              </a:ext>
            </a:extLst>
          </p:cNvPr>
          <p:cNvSpPr/>
          <p:nvPr/>
        </p:nvSpPr>
        <p:spPr>
          <a:xfrm>
            <a:off x="199297" y="225118"/>
            <a:ext cx="769029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latin typeface="Palatino"/>
                <a:cs typeface="Calibri Light" panose="020F0302020204030204" pitchFamily="34" charset="0"/>
                <a:sym typeface="+mn-ea"/>
              </a:rPr>
              <a:t>Neural n-gram Language Modelling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51</a:t>
            </a:fld>
            <a:endParaRPr lang="zh-CN" altLang="en-US" sz="1200" b="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55" y="5483881"/>
            <a:ext cx="4209809" cy="87247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48052" y="4946835"/>
            <a:ext cx="4356257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dirty="0">
                <a:latin typeface="Palatino"/>
                <a:cs typeface="Calibri Light" panose="020F0302020204030204" pitchFamily="34" charset="0"/>
                <a:sym typeface="+mn-ea"/>
              </a:rPr>
              <a:t>Given training corpus</a:t>
            </a:r>
          </a:p>
          <a:p>
            <a:pPr algn="l"/>
            <a:endParaRPr lang="en-US" altLang="zh-CN" sz="2400" dirty="0">
              <a:latin typeface="Palatino"/>
              <a:cs typeface="Calibri Light" panose="020F0302020204030204" pitchFamily="34" charset="0"/>
              <a:sym typeface="+mn-ea"/>
            </a:endParaRPr>
          </a:p>
          <a:p>
            <a:pPr algn="l"/>
            <a:r>
              <a:rPr lang="en-US" altLang="zh-CN" sz="2400" dirty="0">
                <a:latin typeface="Palatino"/>
                <a:cs typeface="Calibri Light" panose="020F0302020204030204" pitchFamily="34" charset="0"/>
                <a:sym typeface="+mn-ea"/>
              </a:rPr>
              <a:t>We minimize the loss function:</a:t>
            </a:r>
            <a:endParaRPr lang="en-US" altLang="zh-CN" sz="2400" dirty="0"/>
          </a:p>
        </p:txBody>
      </p:sp>
      <p:graphicFrame>
        <p:nvGraphicFramePr>
          <p:cNvPr id="24" name="对象 23"/>
          <p:cNvGraphicFramePr/>
          <p:nvPr>
            <p:extLst>
              <p:ext uri="{D42A27DB-BD31-4B8C-83A1-F6EECF244321}">
                <p14:modId xmlns:p14="http://schemas.microsoft.com/office/powerpoint/2010/main" val="1404561135"/>
              </p:ext>
            </p:extLst>
          </p:nvPr>
        </p:nvGraphicFramePr>
        <p:xfrm>
          <a:off x="4276481" y="4954387"/>
          <a:ext cx="1925955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" r:id="rId6" imgW="1737360" imgH="358775" progId="Equation.KSEE3">
                  <p:embed/>
                </p:oleObj>
              </mc:Choice>
              <mc:Fallback>
                <p:oleObj r:id="rId6" imgW="1737360" imgH="358775" progId="Equation.KSEE3">
                  <p:embed/>
                  <p:pic>
                    <p:nvPicPr>
                      <p:cNvPr id="24" name="对象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6481" y="4954387"/>
                        <a:ext cx="1925955" cy="392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4">
            <a:extLst>
              <a:ext uri="{FF2B5EF4-FFF2-40B4-BE49-F238E27FC236}">
                <a16:creationId xmlns:a16="http://schemas.microsoft.com/office/drawing/2014/main" id="{B26FDCC4-B7D8-1344-9515-25D7A48F8E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6454"/>
            <a:ext cx="5486905" cy="3856391"/>
          </a:xfrm>
          <a:prstGeom prst="rect">
            <a:avLst/>
          </a:prstGeom>
        </p:spPr>
      </p:pic>
      <p:sp>
        <p:nvSpPr>
          <p:cNvPr id="20" name="文本框 10">
            <a:extLst>
              <a:ext uri="{FF2B5EF4-FFF2-40B4-BE49-F238E27FC236}">
                <a16:creationId xmlns:a16="http://schemas.microsoft.com/office/drawing/2014/main" id="{BF4B6AF1-38D0-0B47-BEB0-985B91AC4B90}"/>
              </a:ext>
            </a:extLst>
          </p:cNvPr>
          <p:cNvSpPr txBox="1"/>
          <p:nvPr/>
        </p:nvSpPr>
        <p:spPr>
          <a:xfrm>
            <a:off x="676589" y="1090259"/>
            <a:ext cx="69107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Adding shortcut connection</a:t>
            </a:r>
          </a:p>
        </p:txBody>
      </p:sp>
      <p:pic>
        <p:nvPicPr>
          <p:cNvPr id="21" name="图片 2">
            <a:extLst>
              <a:ext uri="{FF2B5EF4-FFF2-40B4-BE49-F238E27FC236}">
                <a16:creationId xmlns:a16="http://schemas.microsoft.com/office/drawing/2014/main" id="{DA30775C-BDB6-C94D-ADD5-83BEECC3C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052" y="1714500"/>
            <a:ext cx="4985718" cy="635704"/>
          </a:xfrm>
          <a:prstGeom prst="rect">
            <a:avLst/>
          </a:prstGeom>
        </p:spPr>
      </p:pic>
      <p:sp>
        <p:nvSpPr>
          <p:cNvPr id="23" name="文本框 10">
            <a:extLst>
              <a:ext uri="{FF2B5EF4-FFF2-40B4-BE49-F238E27FC236}">
                <a16:creationId xmlns:a16="http://schemas.microsoft.com/office/drawing/2014/main" id="{0A2EF8E9-B1C7-1048-9CDE-34AD129EA3FD}"/>
              </a:ext>
            </a:extLst>
          </p:cNvPr>
          <p:cNvSpPr txBox="1"/>
          <p:nvPr/>
        </p:nvSpPr>
        <p:spPr>
          <a:xfrm>
            <a:off x="721798" y="4329301"/>
            <a:ext cx="69107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Training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B49063-AE80-9E40-A55D-624511F9CCA9}"/>
              </a:ext>
            </a:extLst>
          </p:cNvPr>
          <p:cNvGrpSpPr/>
          <p:nvPr/>
        </p:nvGrpSpPr>
        <p:grpSpPr>
          <a:xfrm>
            <a:off x="1048052" y="2552247"/>
            <a:ext cx="3228429" cy="1569659"/>
            <a:chOff x="1048052" y="2552247"/>
            <a:chExt cx="3228429" cy="1569659"/>
          </a:xfrm>
        </p:grpSpPr>
        <p:pic>
          <p:nvPicPr>
            <p:cNvPr id="22" name="图片 3">
              <a:extLst>
                <a:ext uri="{FF2B5EF4-FFF2-40B4-BE49-F238E27FC236}">
                  <a16:creationId xmlns:a16="http://schemas.microsoft.com/office/drawing/2014/main" id="{8BC29FE8-F4D2-FC44-89F5-F972F381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8052" y="2552247"/>
              <a:ext cx="3228429" cy="156965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91542C-598F-CF46-960C-AF2A8957BFBB}"/>
                </a:ext>
              </a:extLst>
            </p:cNvPr>
            <p:cNvSpPr/>
            <p:nvPr/>
          </p:nvSpPr>
          <p:spPr>
            <a:xfrm>
              <a:off x="1048052" y="3048000"/>
              <a:ext cx="2337405" cy="511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8" name="Picture 7" descr="\documentclass{article}&#10;\usepackage{amsmath}&#10;\pagestyle{empty}&#10;\begin{document}&#10;&#10;&#10;$\mathbf{o}=\mathbf{Ux}+\mathbf{W}^o \mathbf{h}+\mathbf{b}^o$&#10;&#10;\end{document}" title="IguanaTex Bitmap Display">
              <a:extLst>
                <a:ext uri="{FF2B5EF4-FFF2-40B4-BE49-F238E27FC236}">
                  <a16:creationId xmlns:a16="http://schemas.microsoft.com/office/drawing/2014/main" id="{89426178-E779-7C48-9337-0C59FBDF8F8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20" y="3170570"/>
              <a:ext cx="3031290" cy="266487"/>
            </a:xfrm>
            <a:prstGeom prst="rect">
              <a:avLst/>
            </a:prstGeom>
          </p:spPr>
        </p:pic>
      </p:grpSp>
      <p:sp>
        <p:nvSpPr>
          <p:cNvPr id="17" name="矩形 2">
            <a:extLst>
              <a:ext uri="{FF2B5EF4-FFF2-40B4-BE49-F238E27FC236}">
                <a16:creationId xmlns:a16="http://schemas.microsoft.com/office/drawing/2014/main" id="{1E19D987-882B-644C-8B16-3F4A91C5664A}"/>
              </a:ext>
            </a:extLst>
          </p:cNvPr>
          <p:cNvSpPr/>
          <p:nvPr/>
        </p:nvSpPr>
        <p:spPr>
          <a:xfrm>
            <a:off x="199297" y="225118"/>
            <a:ext cx="769029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latin typeface="Palatino"/>
                <a:cs typeface="Calibri Light" panose="020F0302020204030204" pitchFamily="34" charset="0"/>
                <a:sym typeface="+mn-ea"/>
              </a:rPr>
              <a:t>Neural n-gram Language Modelling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52</a:t>
            </a:fld>
            <a:endParaRPr lang="zh-CN" altLang="en-US" sz="1200" b="0" dirty="0"/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A27AE396-0A24-294C-BB8E-C57515F2CB59}"/>
              </a:ext>
            </a:extLst>
          </p:cNvPr>
          <p:cNvSpPr/>
          <p:nvPr/>
        </p:nvSpPr>
        <p:spPr>
          <a:xfrm>
            <a:off x="332033" y="211523"/>
            <a:ext cx="8365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latin typeface="Palatino"/>
                <a:cs typeface="Calibri Light" panose="020F0302020204030204" pitchFamily="34" charset="0"/>
                <a:sym typeface="+mn-ea"/>
              </a:rPr>
              <a:t>The Advantage of Neural Parameterization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20" name="文本框 10">
            <a:extLst>
              <a:ext uri="{FF2B5EF4-FFF2-40B4-BE49-F238E27FC236}">
                <a16:creationId xmlns:a16="http://schemas.microsoft.com/office/drawing/2014/main" id="{BF4B6AF1-38D0-0B47-BEB0-985B91AC4B90}"/>
              </a:ext>
            </a:extLst>
          </p:cNvPr>
          <p:cNvSpPr txBox="1"/>
          <p:nvPr/>
        </p:nvSpPr>
        <p:spPr>
          <a:xfrm>
            <a:off x="1667539" y="4072162"/>
            <a:ext cx="2778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atin typeface="Palatino"/>
                <a:cs typeface="Calibri Light" panose="020F0302020204030204" pitchFamily="34" charset="0"/>
              </a:rPr>
              <a:t>“the cat run” seen </a:t>
            </a:r>
          </a:p>
        </p:txBody>
      </p:sp>
      <p:pic>
        <p:nvPicPr>
          <p:cNvPr id="4" name="Picture 3" descr="\documentclass{article}&#10;\usepackage{amsmath}&#10;\pagestyle{empty}&#10;\begin{document}&#10;&#10;$P(\text{ran}|\text{the cat})$&#10;&#10;&#10;\end{document}" title="IguanaTex Bitmap Display">
            <a:extLst>
              <a:ext uri="{FF2B5EF4-FFF2-40B4-BE49-F238E27FC236}">
                <a16:creationId xmlns:a16="http://schemas.microsoft.com/office/drawing/2014/main" id="{A3356C25-430E-B849-80B7-13933AEE85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96" y="2005832"/>
            <a:ext cx="1876396" cy="30264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P(\text{ran}|\text{the emu})$&#10;&#10;\end{document}" title="IguanaTex Bitmap Display">
            <a:extLst>
              <a:ext uri="{FF2B5EF4-FFF2-40B4-BE49-F238E27FC236}">
                <a16:creationId xmlns:a16="http://schemas.microsoft.com/office/drawing/2014/main" id="{85E2B9A7-6B2E-E34C-A028-F16B5BDF8D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35" y="2462488"/>
            <a:ext cx="2027727" cy="302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2E296-90CD-4845-8150-8710D812D480}"/>
              </a:ext>
            </a:extLst>
          </p:cNvPr>
          <p:cNvSpPr txBox="1"/>
          <p:nvPr/>
        </p:nvSpPr>
        <p:spPr>
          <a:xfrm>
            <a:off x="642938" y="1544167"/>
            <a:ext cx="1623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dirty="0">
                <a:latin typeface="Palatino" pitchFamily="2" charset="77"/>
                <a:ea typeface="Palatino" pitchFamily="2" charset="77"/>
              </a:rPr>
              <a:t>Trigram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35916-9926-4D42-B5E3-DD9658A6F3FF}"/>
              </a:ext>
            </a:extLst>
          </p:cNvPr>
          <p:cNvSpPr txBox="1"/>
          <p:nvPr/>
        </p:nvSpPr>
        <p:spPr>
          <a:xfrm>
            <a:off x="642938" y="2877020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dirty="0">
                <a:latin typeface="Palatino" pitchFamily="2" charset="77"/>
                <a:ea typeface="Palatino" pitchFamily="2" charset="77"/>
              </a:rPr>
              <a:t>Condition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39FE7-2615-894D-A363-784AD8DA8D3C}"/>
              </a:ext>
            </a:extLst>
          </p:cNvPr>
          <p:cNvSpPr txBox="1"/>
          <p:nvPr/>
        </p:nvSpPr>
        <p:spPr>
          <a:xfrm>
            <a:off x="642938" y="5468764"/>
            <a:ext cx="10625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dirty="0">
                <a:latin typeface="Palatino" pitchFamily="2" charset="77"/>
                <a:ea typeface="Palatino" pitchFamily="2" charset="77"/>
              </a:rPr>
              <a:t>Neural models can compute the probabilities, but discrete models can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A5A77-16CC-4B44-93D3-A1D40EA29499}"/>
              </a:ext>
            </a:extLst>
          </p:cNvPr>
          <p:cNvSpPr txBox="1"/>
          <p:nvPr/>
        </p:nvSpPr>
        <p:spPr>
          <a:xfrm>
            <a:off x="1670705" y="3493617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Palatino"/>
                <a:cs typeface="Calibri Light" panose="020F0302020204030204" pitchFamily="34" charset="0"/>
              </a:rPr>
              <a:t>”the emu ran” not seen in data</a:t>
            </a:r>
            <a:endParaRPr lang="en-CN" sz="2400" dirty="0"/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C476A5A5-EF26-5345-905F-954D929C7165}"/>
              </a:ext>
            </a:extLst>
          </p:cNvPr>
          <p:cNvSpPr txBox="1"/>
          <p:nvPr/>
        </p:nvSpPr>
        <p:spPr>
          <a:xfrm>
            <a:off x="1736436" y="4703151"/>
            <a:ext cx="2778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atin typeface="Palatino"/>
                <a:cs typeface="Calibri Light" panose="020F0302020204030204" pitchFamily="34" charset="0"/>
              </a:rPr>
              <a:t>all the words seen</a:t>
            </a:r>
          </a:p>
        </p:txBody>
      </p:sp>
      <p:pic>
        <p:nvPicPr>
          <p:cNvPr id="14" name="图片 4">
            <a:extLst>
              <a:ext uri="{FF2B5EF4-FFF2-40B4-BE49-F238E27FC236}">
                <a16:creationId xmlns:a16="http://schemas.microsoft.com/office/drawing/2014/main" id="{2B488458-ECE7-E848-9F14-DC91F097AD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6454"/>
            <a:ext cx="5486905" cy="38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75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13174" y="269918"/>
            <a:ext cx="30514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28761" y="1039359"/>
            <a:ext cx="10094366" cy="5393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From One Layer to Multiple Layers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Multi-Layer Perceptron for Text Classification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Analyzing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8.1.3 Training a Multi-Layer Perceptron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Neural Language Models and Word Embedding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Neural n-gram Language Modelling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Fast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4293150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smtClean="0"/>
              <a:t>54</a:t>
            </a:fld>
            <a:endParaRPr lang="zh-CN" altLang="en-US" sz="1200" dirty="0"/>
          </a:p>
        </p:txBody>
      </p:sp>
      <p:sp>
        <p:nvSpPr>
          <p:cNvPr id="11" name="矩形 2"/>
          <p:cNvSpPr/>
          <p:nvPr/>
        </p:nvSpPr>
        <p:spPr>
          <a:xfrm>
            <a:off x="271888" y="312739"/>
            <a:ext cx="8486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Optimizing Neural Language Models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5030" y="1526112"/>
            <a:ext cx="9275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Speed up the model:</a:t>
            </a:r>
            <a:endParaRPr lang="zh-CN" altLang="en-US" sz="2800" i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1490505" y="2251802"/>
            <a:ext cx="8033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We can train word embeddings using large data.</a:t>
            </a:r>
            <a:endParaRPr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045030" y="3167390"/>
            <a:ext cx="915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Methods:</a:t>
            </a:r>
            <a:endParaRPr lang="zh-CN" altLang="en-US" sz="2800" i="1" dirty="0"/>
          </a:p>
        </p:txBody>
      </p:sp>
      <p:sp>
        <p:nvSpPr>
          <p:cNvPr id="7" name="文本框 6"/>
          <p:cNvSpPr txBox="1"/>
          <p:nvPr/>
        </p:nvSpPr>
        <p:spPr>
          <a:xfrm>
            <a:off x="1610080" y="3893080"/>
            <a:ext cx="10302764" cy="2046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One technique to make training faster</a:t>
            </a:r>
          </a:p>
          <a:p>
            <a:pPr algn="l"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	</a:t>
            </a:r>
            <a:r>
              <a:rPr lang="en-US" sz="2800" i="1" dirty="0">
                <a:latin typeface="Palatino"/>
                <a:cs typeface="Calibri Light" panose="020F0302020204030204" pitchFamily="34" charset="0"/>
                <a:sym typeface="+mn-ea"/>
              </a:rPr>
              <a:t>Noise contrastive</a:t>
            </a:r>
            <a:r>
              <a:rPr lang="zh-CN" altLang="en-US" sz="2800" i="1" dirty="0">
                <a:latin typeface="Palatino"/>
                <a:cs typeface="Calibri Light" panose="020F0302020204030204" pitchFamily="34" charset="0"/>
                <a:sym typeface="+mn-ea"/>
              </a:rPr>
              <a:t> </a:t>
            </a:r>
            <a:r>
              <a:rPr lang="en-US" altLang="zh-CN" sz="2800" i="1" dirty="0">
                <a:latin typeface="Palatino"/>
                <a:cs typeface="Calibri Light" panose="020F0302020204030204" pitchFamily="34" charset="0"/>
                <a:sym typeface="+mn-ea"/>
              </a:rPr>
              <a:t>estimation (NCE)</a:t>
            </a:r>
            <a:endParaRPr lang="en-US" sz="2800" i="1" dirty="0">
              <a:latin typeface="Palatino"/>
              <a:cs typeface="Calibri Light" panose="020F0302020204030204" pitchFamily="34" charset="0"/>
              <a:sym typeface="+mn-ea"/>
            </a:endParaRPr>
          </a:p>
          <a:p>
            <a:pPr algn="l"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Two techniques can be introduced to make the model smaller:</a:t>
            </a:r>
            <a:endParaRPr lang="en-US" sz="2800" dirty="0">
              <a:latin typeface="Palatino"/>
              <a:cs typeface="Calibri Light" panose="020F0302020204030204" pitchFamily="34" charset="0"/>
            </a:endParaRPr>
          </a:p>
          <a:p>
            <a:pPr algn="l"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     </a:t>
            </a:r>
            <a:r>
              <a:rPr lang="en-US" sz="2800" i="1" dirty="0">
                <a:latin typeface="Palatino"/>
                <a:cs typeface="Calibri Light" panose="020F0302020204030204" pitchFamily="34" charset="0"/>
                <a:sym typeface="+mn-ea"/>
              </a:rPr>
              <a:t> Hierarchical softmax</a:t>
            </a: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 and </a:t>
            </a:r>
            <a:r>
              <a:rPr lang="en-US" sz="2800" i="1" dirty="0">
                <a:latin typeface="Palatino"/>
                <a:cs typeface="Calibri Light" panose="020F0302020204030204" pitchFamily="34" charset="0"/>
                <a:sym typeface="+mn-ea"/>
              </a:rPr>
              <a:t>log-bilinear model.</a:t>
            </a:r>
            <a:endParaRPr lang="en-US" sz="2800" i="1" dirty="0">
              <a:latin typeface="Palatino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241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55</a:t>
            </a:fld>
            <a:endParaRPr lang="zh-CN" altLang="en-US" sz="12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80" y="2070621"/>
            <a:ext cx="5013497" cy="10808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9964" y="998927"/>
            <a:ext cx="116080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A method to improve training speed.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The training objective in the last section can also ve viewed as </a:t>
            </a:r>
            <a:r>
              <a:rPr lang="en-US" sz="2400" dirty="0" err="1">
                <a:latin typeface="Palatino"/>
                <a:cs typeface="Calibri Light" panose="020F0302020204030204" pitchFamily="34" charset="0"/>
                <a:sym typeface="+mn-ea"/>
              </a:rPr>
              <a:t>maxmizing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:</a:t>
            </a:r>
            <a:endParaRPr 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964" y="3795905"/>
            <a:ext cx="5556071" cy="23118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9964" y="3265465"/>
            <a:ext cx="1179354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Given the training instance (w, c),  the local derivative </a:t>
            </a:r>
            <a:r>
              <a:rPr lang="en-US" sz="2400" dirty="0">
                <a:latin typeface="Palatino"/>
                <a:cs typeface="Calibri Light" panose="020F0302020204030204" pitchFamily="34" charset="0"/>
              </a:rPr>
              <a:t>with respect to a model parameter 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θ </a:t>
            </a:r>
            <a:r>
              <a:rPr lang="en-US" sz="2400" dirty="0">
                <a:latin typeface="Palatino"/>
                <a:cs typeface="Calibri Light" panose="020F0302020204030204" pitchFamily="34" charset="0"/>
              </a:rPr>
              <a:t>is :</a:t>
            </a:r>
            <a:endParaRPr lang="en-US" sz="2400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A6B66BD1-F098-4549-A5E0-E447B02CF403}"/>
              </a:ext>
            </a:extLst>
          </p:cNvPr>
          <p:cNvSpPr/>
          <p:nvPr/>
        </p:nvSpPr>
        <p:spPr>
          <a:xfrm>
            <a:off x="226178" y="238579"/>
            <a:ext cx="6314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Noise Contrastive Estimation</a:t>
            </a:r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Picture 6" descr="\documentclass{article}&#10;\usepackage{amsmath}&#10;\pagestyle{empty}&#10;\begin{document}&#10;&#10;$=\frac{1}{|T|}\sum_{i=1}^{|T|} \text{log}(P(w_i|c_i))$&#10;&#10;&#10;\end{document}" title="IguanaTex Bitmap Display">
            <a:extLst>
              <a:ext uri="{FF2B5EF4-FFF2-40B4-BE49-F238E27FC236}">
                <a16:creationId xmlns:a16="http://schemas.microsoft.com/office/drawing/2014/main" id="{512ABE00-3FC5-6241-91DF-D621C4A1CD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0" y="2328048"/>
            <a:ext cx="3896746" cy="58818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56</a:t>
            </a:fld>
            <a:endParaRPr lang="zh-CN" altLang="en-US" sz="12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80" y="2070621"/>
            <a:ext cx="5013497" cy="10808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9964" y="998927"/>
            <a:ext cx="1160801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A method to improve training speed.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The training objective in the last section can also ve viewed as </a:t>
            </a:r>
            <a:r>
              <a:rPr lang="en-US" sz="2400" dirty="0" err="1">
                <a:latin typeface="Palatino"/>
                <a:cs typeface="Calibri Light" panose="020F0302020204030204" pitchFamily="34" charset="0"/>
                <a:sym typeface="+mn-ea"/>
              </a:rPr>
              <a:t>maxmizing</a:t>
            </a: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:</a:t>
            </a:r>
            <a:endParaRPr 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964" y="3795905"/>
            <a:ext cx="5556071" cy="23118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9964" y="3265465"/>
            <a:ext cx="1179354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Given the training instance (w, c),  the local derivative </a:t>
            </a:r>
            <a:r>
              <a:rPr lang="en-US" sz="2400" dirty="0">
                <a:latin typeface="Palatino"/>
                <a:cs typeface="Calibri Light" panose="020F0302020204030204" pitchFamily="34" charset="0"/>
              </a:rPr>
              <a:t>with respect to a model parameter 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θ </a:t>
            </a:r>
            <a:r>
              <a:rPr lang="en-US" sz="2400" dirty="0">
                <a:latin typeface="Palatino"/>
                <a:cs typeface="Calibri Light" panose="020F0302020204030204" pitchFamily="34" charset="0"/>
              </a:rPr>
              <a:t>is :</a:t>
            </a:r>
            <a:endParaRPr lang="en-US" sz="2400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A6B66BD1-F098-4549-A5E0-E447B02CF403}"/>
              </a:ext>
            </a:extLst>
          </p:cNvPr>
          <p:cNvSpPr/>
          <p:nvPr/>
        </p:nvSpPr>
        <p:spPr>
          <a:xfrm>
            <a:off x="226178" y="238579"/>
            <a:ext cx="6314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Noise Contrastive Estimation</a:t>
            </a:r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Picture 6" descr="\documentclass{article}&#10;\usepackage{amsmath}&#10;\pagestyle{empty}&#10;\begin{document}&#10;&#10;$=\frac{1}{|T|}\sum_{i=1}^{|T|} \text{log}(P(w_i|c_i))$&#10;&#10;&#10;\end{document}" title="IguanaTex Bitmap Display">
            <a:extLst>
              <a:ext uri="{FF2B5EF4-FFF2-40B4-BE49-F238E27FC236}">
                <a16:creationId xmlns:a16="http://schemas.microsoft.com/office/drawing/2014/main" id="{512ABE00-3FC5-6241-91DF-D621C4A1CD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20" y="2328048"/>
            <a:ext cx="3896746" cy="588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9D3639-F58E-DE4C-84AA-BC4CF63F04EF}"/>
                  </a:ext>
                </a:extLst>
              </p:cNvPr>
              <p:cNvSpPr txBox="1"/>
              <p:nvPr/>
            </p:nvSpPr>
            <p:spPr>
              <a:xfrm>
                <a:off x="439964" y="6270632"/>
                <a:ext cx="1091383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200" dirty="0">
                    <a:latin typeface="Palatino" pitchFamily="2" charset="77"/>
                    <a:ea typeface="Palatino" pitchFamily="2" charset="77"/>
                  </a:rPr>
                  <a:t>Sum over vocabulary is too slow, and even computing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panose="02040503050406030204" pitchFamily="18" charset="0"/>
                        <a:ea typeface="Palatino" pitchFamily="2" charset="77"/>
                      </a:rPr>
                      <m:t>𝐨</m:t>
                    </m:r>
                  </m:oMath>
                </a14:m>
                <a:r>
                  <a:rPr lang="en-CN" sz="2200" dirty="0">
                    <a:latin typeface="Palatino" pitchFamily="2" charset="77"/>
                    <a:ea typeface="Palatino" pitchFamily="2" charset="77"/>
                  </a:rPr>
                  <a:t> is two slow (using a CPU).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9D3639-F58E-DE4C-84AA-BC4CF63F0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4" y="6270632"/>
                <a:ext cx="10913835" cy="430887"/>
              </a:xfrm>
              <a:prstGeom prst="rect">
                <a:avLst/>
              </a:prstGeom>
              <a:blipFill>
                <a:blip r:embed="rId6"/>
                <a:stretch>
                  <a:fillRect l="-581" t="-8571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588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57</a:t>
            </a:fld>
            <a:endParaRPr lang="zh-CN" altLang="en-US" sz="1200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1105319" y="1069976"/>
            <a:ext cx="9263597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"/>
                <a:cs typeface="Calibri Light" panose="020F0302020204030204" pitchFamily="34" charset="0"/>
              </a:rPr>
              <a:t>Noise contrastive estimation (NCE)</a:t>
            </a:r>
            <a:endParaRPr lang="en-US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latin typeface="Palatino"/>
                <a:cs typeface="Calibri Light" panose="020F0302020204030204" pitchFamily="34" charset="0"/>
              </a:rPr>
              <a:t>NCE approximates MLE by drawing positive (real) samples and 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k</a:t>
            </a:r>
            <a:r>
              <a:rPr lang="en-US" sz="2400" dirty="0">
                <a:latin typeface="Palatino"/>
                <a:cs typeface="Calibri Light" panose="020F0302020204030204" pitchFamily="34" charset="0"/>
              </a:rPr>
              <a:t> negative (out of data) samples.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400" dirty="0">
              <a:latin typeface="Palatino"/>
              <a:cs typeface="Calibri Light" panose="020F0302020204030204" pitchFamily="34" charset="0"/>
            </a:endParaRPr>
          </a:p>
          <a:p>
            <a:pPr algn="l">
              <a:buClrTx/>
              <a:buSzTx/>
            </a:pPr>
            <a:endParaRPr lang="en-US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latin typeface="Palatino"/>
                <a:cs typeface="Calibri Light" panose="020F0302020204030204" pitchFamily="34" charset="0"/>
              </a:rPr>
              <a:t>In particular, we construct positive and negative samples from different distributions: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25678"/>
          <a:stretch/>
        </p:blipFill>
        <p:spPr>
          <a:xfrm>
            <a:off x="4886747" y="4896797"/>
            <a:ext cx="3960085" cy="9461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CB697FD-DD71-F045-9470-F4BEE30BB444}"/>
              </a:ext>
            </a:extLst>
          </p:cNvPr>
          <p:cNvGrpSpPr/>
          <p:nvPr/>
        </p:nvGrpSpPr>
        <p:grpSpPr>
          <a:xfrm>
            <a:off x="1420130" y="5521156"/>
            <a:ext cx="9984711" cy="1200329"/>
            <a:chOff x="1420131" y="5422845"/>
            <a:chExt cx="9984711" cy="1200329"/>
          </a:xfrm>
        </p:grpSpPr>
        <p:sp>
          <p:nvSpPr>
            <p:cNvPr id="8" name="文本框 7"/>
            <p:cNvSpPr txBox="1"/>
            <p:nvPr/>
          </p:nvSpPr>
          <p:spPr>
            <a:xfrm>
              <a:off x="1420131" y="5422845"/>
              <a:ext cx="9984711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endParaRPr lang="en-US" sz="2400" dirty="0">
                <a:latin typeface="Palatino"/>
                <a:cs typeface="Calibri Light" panose="020F0302020204030204" pitchFamily="34" charset="0"/>
              </a:endParaRPr>
            </a:p>
            <a:p>
              <a:pPr algn="l"/>
              <a:r>
                <a:rPr lang="en-US" sz="2400" dirty="0">
                  <a:latin typeface="Palatino"/>
                  <a:cs typeface="Calibri Light" panose="020F0302020204030204" pitchFamily="34" charset="0"/>
                </a:rPr>
                <a:t>   (</a:t>
              </a:r>
              <a:r>
                <a:rPr lang="en-US" sz="2400" i="1" dirty="0">
                  <a:latin typeface="Palatino"/>
                  <a:cs typeface="Calibri Light" panose="020F0302020204030204" pitchFamily="34" charset="0"/>
                </a:rPr>
                <a:t>w</a:t>
              </a:r>
              <a:r>
                <a:rPr lang="en-US" sz="2400" dirty="0">
                  <a:latin typeface="Palatino"/>
                  <a:cs typeface="Calibri Light" panose="020F0302020204030204" pitchFamily="34" charset="0"/>
                </a:rPr>
                <a:t>|</a:t>
              </a:r>
              <a:r>
                <a:rPr lang="en-US" sz="2400" i="1" dirty="0">
                  <a:latin typeface="Palatino"/>
                  <a:cs typeface="Calibri Light" panose="020F0302020204030204" pitchFamily="34" charset="0"/>
                </a:rPr>
                <a:t>c</a:t>
              </a:r>
              <a:r>
                <a:rPr lang="en-US" sz="2400" dirty="0">
                  <a:latin typeface="Palatino"/>
                  <a:cs typeface="Calibri Light" panose="020F0302020204030204" pitchFamily="34" charset="0"/>
                </a:rPr>
                <a:t>): empirical (data) distribution</a:t>
              </a:r>
            </a:p>
            <a:p>
              <a:pPr algn="l"/>
              <a:r>
                <a:rPr lang="en-US" sz="2400" dirty="0">
                  <a:latin typeface="Palatino"/>
                  <a:cs typeface="Calibri Light" panose="020F0302020204030204" pitchFamily="34" charset="0"/>
                </a:rPr>
                <a:t>Q: uniform </a:t>
              </a:r>
              <a:r>
                <a:rPr lang="zh-CN" altLang="en-US" sz="2400" dirty="0">
                  <a:latin typeface="Palatino"/>
                  <a:cs typeface="Calibri Light" panose="020F0302020204030204" pitchFamily="34" charset="0"/>
                </a:rPr>
                <a:t>or empirical unigram distribution</a:t>
              </a:r>
              <a:r>
                <a:rPr lang="en-US" altLang="zh-CN" sz="2400" dirty="0">
                  <a:latin typeface="Palatino"/>
                  <a:cs typeface="Calibri Light" panose="020F0302020204030204" pitchFamily="34" charset="0"/>
                </a:rPr>
                <a:t> for sampling</a:t>
              </a:r>
              <a:endParaRPr lang="zh-CN" altLang="en-US" sz="2400" dirty="0">
                <a:latin typeface="Palatino"/>
                <a:cs typeface="Calibri Light" panose="020F0302020204030204" pitchFamily="34" charset="0"/>
              </a:endParaRPr>
            </a:p>
          </p:txBody>
        </p:sp>
        <p:graphicFrame>
          <p:nvGraphicFramePr>
            <p:cNvPr id="18" name="对象 17"/>
            <p:cNvGraphicFramePr/>
            <p:nvPr>
              <p:extLst>
                <p:ext uri="{D42A27DB-BD31-4B8C-83A1-F6EECF244321}">
                  <p14:modId xmlns:p14="http://schemas.microsoft.com/office/powerpoint/2010/main" val="2228007245"/>
                </p:ext>
              </p:extLst>
            </p:nvPr>
          </p:nvGraphicFramePr>
          <p:xfrm>
            <a:off x="1420131" y="5793468"/>
            <a:ext cx="29019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3" r:id="rId6" imgW="200660" imgH="265430" progId="Equation.KSEE3">
                    <p:embed/>
                  </p:oleObj>
                </mc:Choice>
                <mc:Fallback>
                  <p:oleObj r:id="rId6" imgW="200660" imgH="265430" progId="Equation.KSEE3">
                    <p:embed/>
                    <p:pic>
                      <p:nvPicPr>
                        <p:cNvPr id="18" name="对象 1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420131" y="5793468"/>
                          <a:ext cx="290195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3A56D1-56C0-784F-8EBA-ADF30C19FDC2}"/>
              </a:ext>
            </a:extLst>
          </p:cNvPr>
          <p:cNvSpPr txBox="1"/>
          <p:nvPr/>
        </p:nvSpPr>
        <p:spPr>
          <a:xfrm>
            <a:off x="8895436" y="4876891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2400" dirty="0">
                <a:latin typeface="Palatino" pitchFamily="2" charset="77"/>
                <a:ea typeface="Palatino" pitchFamily="2" charset="77"/>
              </a:rPr>
              <a:t>(random)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BE56A-1FC9-A442-9883-927F28A1568E}"/>
              </a:ext>
            </a:extLst>
          </p:cNvPr>
          <p:cNvSpPr txBox="1"/>
          <p:nvPr/>
        </p:nvSpPr>
        <p:spPr>
          <a:xfrm>
            <a:off x="8846832" y="5376727"/>
            <a:ext cx="157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N" sz="2400" dirty="0">
                <a:latin typeface="Palatino" pitchFamily="2" charset="77"/>
                <a:ea typeface="Palatino" pitchFamily="2" charset="77"/>
              </a:rPr>
              <a:t>(real data)</a:t>
            </a:r>
          </a:p>
        </p:txBody>
      </p:sp>
      <p:pic>
        <p:nvPicPr>
          <p:cNvPr id="4" name="Picture 3" descr="\documentclass{article}&#10;\usepackage{amsmath}&#10;\pagestyle{empty}&#10;\begin{document}&#10;&#10;$P(d,w|c)=P(d)\cdot P(w|d,c)$&#10;&#10;&#10;\end{document}" title="IguanaTex Bitmap Display">
            <a:extLst>
              <a:ext uri="{FF2B5EF4-FFF2-40B4-BE49-F238E27FC236}">
                <a16:creationId xmlns:a16="http://schemas.microsoft.com/office/drawing/2014/main" id="{0D217EC8-647C-E347-BD74-467B45208DE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0" y="5242872"/>
            <a:ext cx="3022600" cy="25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D6783F-6FAF-234A-9377-E99833EEB1C5}"/>
              </a:ext>
            </a:extLst>
          </p:cNvPr>
          <p:cNvSpPr txBox="1"/>
          <p:nvPr/>
        </p:nvSpPr>
        <p:spPr>
          <a:xfrm>
            <a:off x="6584175" y="231976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</a:pPr>
            <a:r>
              <a:rPr lang="en-US" sz="2400" i="1" dirty="0">
                <a:latin typeface="Palatino"/>
                <a:cs typeface="Calibri Light" panose="020F0302020204030204" pitchFamily="34" charset="0"/>
              </a:rPr>
              <a:t>d</a:t>
            </a:r>
            <a:r>
              <a:rPr lang="en-US" sz="2400" dirty="0">
                <a:latin typeface="Palatino"/>
                <a:cs typeface="Calibri Light" panose="020F0302020204030204" pitchFamily="34" charset="0"/>
              </a:rPr>
              <a:t> = 1: the cat ran</a:t>
            </a:r>
          </a:p>
          <a:p>
            <a:r>
              <a:rPr lang="en-US" sz="2400" i="1" dirty="0">
                <a:latin typeface="Palatino"/>
                <a:cs typeface="Calibri Light" panose="020F0302020204030204" pitchFamily="34" charset="0"/>
              </a:rPr>
              <a:t>d</a:t>
            </a:r>
            <a:r>
              <a:rPr lang="en-US" sz="2400" dirty="0">
                <a:latin typeface="Palatino"/>
                <a:cs typeface="Calibri Light" panose="020F0302020204030204" pitchFamily="34" charset="0"/>
              </a:rPr>
              <a:t> = 0: the cat dog</a:t>
            </a:r>
          </a:p>
          <a:p>
            <a:r>
              <a:rPr lang="en-US" sz="2400" dirty="0">
                <a:latin typeface="Palatino"/>
                <a:cs typeface="Calibri Light" panose="020F0302020204030204" pitchFamily="34" charset="0"/>
              </a:rPr>
              <a:t>	    the cat blue</a:t>
            </a:r>
          </a:p>
          <a:p>
            <a:r>
              <a:rPr lang="en-US" sz="2400" dirty="0">
                <a:latin typeface="Palatino"/>
                <a:cs typeface="Calibri Light" panose="020F0302020204030204" pitchFamily="34" charset="0"/>
              </a:rPr>
              <a:t>	    the cat fast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B27990D7-312E-514F-9B26-B33F4801A204}"/>
              </a:ext>
            </a:extLst>
          </p:cNvPr>
          <p:cNvSpPr/>
          <p:nvPr/>
        </p:nvSpPr>
        <p:spPr>
          <a:xfrm>
            <a:off x="226178" y="238579"/>
            <a:ext cx="6314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Noise Contrastive Estimation</a:t>
            </a:r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BDEE3-2DED-7C4F-A0F8-3F51E6CFBE8C}"/>
              </a:ext>
            </a:extLst>
          </p:cNvPr>
          <p:cNvSpPr txBox="1"/>
          <p:nvPr/>
        </p:nvSpPr>
        <p:spPr>
          <a:xfrm>
            <a:off x="2962522" y="2719876"/>
            <a:ext cx="30346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i="1" dirty="0">
                <a:latin typeface="Palatino"/>
                <a:cs typeface="Calibri Light" panose="020F0302020204030204" pitchFamily="34" charset="0"/>
                <a:sym typeface="+mn-ea"/>
              </a:rPr>
              <a:t>d</a:t>
            </a:r>
            <a:r>
              <a:rPr lang="en-US" sz="2200" dirty="0">
                <a:latin typeface="Palatino"/>
                <a:cs typeface="Calibri Light" panose="020F0302020204030204" pitchFamily="34" charset="0"/>
                <a:sym typeface="+mn-ea"/>
              </a:rPr>
              <a:t>=1: positive samples; </a:t>
            </a:r>
          </a:p>
          <a:p>
            <a:pPr algn="l"/>
            <a:r>
              <a:rPr lang="en-US" sz="2200" i="1" dirty="0">
                <a:latin typeface="Palatino"/>
                <a:cs typeface="Calibri Light" panose="020F0302020204030204" pitchFamily="34" charset="0"/>
                <a:sym typeface="+mn-ea"/>
              </a:rPr>
              <a:t>d</a:t>
            </a:r>
            <a:r>
              <a:rPr lang="en-US" sz="2200" dirty="0">
                <a:latin typeface="Palatino"/>
                <a:cs typeface="Calibri Light" panose="020F0302020204030204" pitchFamily="34" charset="0"/>
                <a:sym typeface="+mn-ea"/>
              </a:rPr>
              <a:t>=0: negative samples    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3258617-49DC-D444-AC63-614A7FEC7130}"/>
              </a:ext>
            </a:extLst>
          </p:cNvPr>
          <p:cNvSpPr/>
          <p:nvPr/>
        </p:nvSpPr>
        <p:spPr>
          <a:xfrm>
            <a:off x="6092190" y="2319767"/>
            <a:ext cx="266700" cy="156966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58</a:t>
            </a:fld>
            <a:endParaRPr lang="zh-CN" altLang="en-US" sz="12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426767"/>
            <a:ext cx="5472085" cy="9207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1824" y="1000126"/>
            <a:ext cx="502417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latino" pitchFamily="2" charset="77"/>
                <a:ea typeface="Palatino" pitchFamily="2" charset="77"/>
              </a:rPr>
              <a:t>The modeling target is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4" y="2343885"/>
            <a:ext cx="5472085" cy="26617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1C79AC7-ADAD-A44C-B58C-9D227436BD08}"/>
              </a:ext>
            </a:extLst>
          </p:cNvPr>
          <p:cNvGrpSpPr/>
          <p:nvPr/>
        </p:nvGrpSpPr>
        <p:grpSpPr>
          <a:xfrm>
            <a:off x="2047873" y="4980206"/>
            <a:ext cx="5466508" cy="461665"/>
            <a:chOff x="1592214" y="6074928"/>
            <a:chExt cx="5466508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2">
                  <a:extLst>
                    <a:ext uri="{FF2B5EF4-FFF2-40B4-BE49-F238E27FC236}">
                      <a16:creationId xmlns:a16="http://schemas.microsoft.com/office/drawing/2014/main" id="{BCAC97AF-AD49-B844-BCE9-A885C94F8F15}"/>
                    </a:ext>
                  </a:extLst>
                </p:cNvPr>
                <p:cNvSpPr txBox="1"/>
                <p:nvPr/>
              </p:nvSpPr>
              <p:spPr>
                <a:xfrm>
                  <a:off x="1592214" y="6074928"/>
                  <a:ext cx="5466508" cy="46166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en-US" sz="2400" dirty="0">
                      <a:latin typeface="Palatino" pitchFamily="2" charset="77"/>
                      <a:ea typeface="Palatino" pitchFamily="2" charset="77"/>
                    </a:rPr>
                    <a:t>e.g., the cat dog  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sz="2400" dirty="0">
                      <a:latin typeface="Palatino" pitchFamily="2" charset="77"/>
                      <a:ea typeface="Palatino" pitchFamily="2" charset="77"/>
                    </a:rPr>
                    <a:t>            ? </a:t>
                  </a:r>
                </a:p>
              </p:txBody>
            </p:sp>
          </mc:Choice>
          <mc:Fallback xmlns="">
            <p:sp>
              <p:nvSpPr>
                <p:cNvPr id="8" name="文本框 2">
                  <a:extLst>
                    <a:ext uri="{FF2B5EF4-FFF2-40B4-BE49-F238E27FC236}">
                      <a16:creationId xmlns:a16="http://schemas.microsoft.com/office/drawing/2014/main" id="{BCAC97AF-AD49-B844-BCE9-A885C94F8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2214" y="6074928"/>
                  <a:ext cx="546650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856" t="-10811" b="-2973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1CD634-E3A6-BB49-9B10-D867AFE2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7933" y="6165051"/>
              <a:ext cx="676986" cy="288847"/>
            </a:xfrm>
            <a:prstGeom prst="rect">
              <a:avLst/>
            </a:prstGeom>
          </p:spPr>
        </p:pic>
      </p:grpSp>
      <p:sp>
        <p:nvSpPr>
          <p:cNvPr id="9" name="矩形 2">
            <a:extLst>
              <a:ext uri="{FF2B5EF4-FFF2-40B4-BE49-F238E27FC236}">
                <a16:creationId xmlns:a16="http://schemas.microsoft.com/office/drawing/2014/main" id="{C0E6EC6D-CD98-AD48-A6FB-8D364E30CE25}"/>
              </a:ext>
            </a:extLst>
          </p:cNvPr>
          <p:cNvSpPr/>
          <p:nvPr/>
        </p:nvSpPr>
        <p:spPr>
          <a:xfrm>
            <a:off x="226178" y="238579"/>
            <a:ext cx="6314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Noise Contrastive Estimation</a:t>
            </a:r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2">
                <a:extLst>
                  <a:ext uri="{FF2B5EF4-FFF2-40B4-BE49-F238E27FC236}">
                    <a16:creationId xmlns:a16="http://schemas.microsoft.com/office/drawing/2014/main" id="{805E8E69-86D8-C54B-9E94-0CBFA12DDE4D}"/>
                  </a:ext>
                </a:extLst>
              </p:cNvPr>
              <p:cNvSpPr txBox="1"/>
              <p:nvPr/>
            </p:nvSpPr>
            <p:spPr>
              <a:xfrm>
                <a:off x="1071823" y="5644360"/>
                <a:ext cx="10281977" cy="10420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To train a model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 to replace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𝑤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𝑐</m:t>
                        </m:r>
                      </m:e>
                    </m:d>
                  </m:oMath>
                </a14:m>
                <a:endParaRPr lang="en-US" sz="2400" b="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	</a:t>
                </a:r>
                <a:r>
                  <a:rPr lang="en-US" sz="2400" dirty="0"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Palatino" pitchFamily="2" charset="77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𝑤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exp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⁡(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Palatino" pitchFamily="2" charset="77"/>
                              </a:rPr>
                              <m:t>o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])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       Still computing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Palatino" pitchFamily="2" charset="77"/>
                      </a:rPr>
                      <m:t>o</m:t>
                    </m:r>
                  </m:oMath>
                </a14:m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 vector for exponential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sum.</a:t>
                </a:r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  </a:t>
                </a:r>
              </a:p>
            </p:txBody>
          </p:sp>
        </mc:Choice>
        <mc:Fallback xmlns="">
          <p:sp>
            <p:nvSpPr>
              <p:cNvPr id="11" name="文本框 2">
                <a:extLst>
                  <a:ext uri="{FF2B5EF4-FFF2-40B4-BE49-F238E27FC236}">
                    <a16:creationId xmlns:a16="http://schemas.microsoft.com/office/drawing/2014/main" id="{805E8E69-86D8-C54B-9E94-0CBFA12DD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23" y="5644360"/>
                <a:ext cx="10281977" cy="1042080"/>
              </a:xfrm>
              <a:prstGeom prst="rect">
                <a:avLst/>
              </a:prstGeom>
              <a:blipFill>
                <a:blip r:embed="rId6"/>
                <a:stretch>
                  <a:fillRect l="-863" t="-3614" b="-60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59</a:t>
            </a:fld>
            <a:endParaRPr lang="zh-CN" altLang="en-US" sz="12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12018" y="1100456"/>
                <a:ext cx="9638198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"/>
                    <a:cs typeface="Calibri Light" panose="020F0302020204030204" pitchFamily="34" charset="0"/>
                    <a:sym typeface="+mn-ea"/>
                  </a:rPr>
                  <a:t>Assuming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  <a:sym typeface="+mn-ea"/>
                      </a:rPr>
                      <m:t>𝑍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  <a:sym typeface="+mn-ea"/>
                      </a:rPr>
                      <m:t>=1</m:t>
                    </m:r>
                  </m:oMath>
                </a14:m>
                <a:r>
                  <a:rPr lang="en-US" sz="2800" dirty="0">
                    <a:latin typeface="Palatino"/>
                    <a:cs typeface="Calibri Light" panose="020F0302020204030204" pitchFamily="34" charset="0"/>
                    <a:sym typeface="+mn-ea"/>
                  </a:rPr>
                  <a:t> in                           , we need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Calibri Light" panose="020F0302020204030204" pitchFamily="34" charset="0"/>
                        <a:sym typeface="+mn-ea"/>
                      </a:rPr>
                      <m:t>o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+mn-ea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  <a:sym typeface="+mn-ea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800" dirty="0">
                    <a:latin typeface="Palatino"/>
                    <a:cs typeface="Calibri Light" panose="020F0302020204030204" pitchFamily="34" charset="0"/>
                    <a:sym typeface="+mn-ea"/>
                  </a:rPr>
                  <a:t> only: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18" y="1100456"/>
                <a:ext cx="9638198" cy="523220"/>
              </a:xfrm>
              <a:prstGeom prst="rect">
                <a:avLst/>
              </a:prstGeom>
              <a:blipFill>
                <a:blip r:embed="rId4"/>
                <a:stretch>
                  <a:fillRect l="-1053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004" y="1934111"/>
            <a:ext cx="5016974" cy="1780559"/>
          </a:xfrm>
          <a:prstGeom prst="rect">
            <a:avLst/>
          </a:prstGeom>
        </p:spPr>
      </p:pic>
      <p:graphicFrame>
        <p:nvGraphicFramePr>
          <p:cNvPr id="17" name="对象 16"/>
          <p:cNvGraphicFramePr/>
          <p:nvPr>
            <p:extLst>
              <p:ext uri="{D42A27DB-BD31-4B8C-83A1-F6EECF244321}">
                <p14:modId xmlns:p14="http://schemas.microsoft.com/office/powerpoint/2010/main" val="2194900928"/>
              </p:ext>
            </p:extLst>
          </p:nvPr>
        </p:nvGraphicFramePr>
        <p:xfrm>
          <a:off x="4614495" y="1027965"/>
          <a:ext cx="2251710" cy="6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" r:id="rId6" imgW="1499235" imgH="475615" progId="Equation.KSEE3">
                  <p:embed/>
                </p:oleObj>
              </mc:Choice>
              <mc:Fallback>
                <p:oleObj r:id="rId6" imgW="1499235" imgH="475615" progId="Equation.KSEE3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14495" y="1027965"/>
                        <a:ext cx="2251710" cy="6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906" y="4629316"/>
            <a:ext cx="8345170" cy="9201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520440" y="3910383"/>
            <a:ext cx="72205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The final training objective using NCE:</a:t>
            </a:r>
            <a:endParaRPr lang="zh-CN" altLang="en-US" sz="2800" dirty="0">
              <a:latin typeface="Palatino"/>
              <a:cs typeface="Calibri Light" panose="020F0302020204030204" pitchFamily="3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3">
                <a:extLst>
                  <a:ext uri="{FF2B5EF4-FFF2-40B4-BE49-F238E27FC236}">
                    <a16:creationId xmlns:a16="http://schemas.microsoft.com/office/drawing/2014/main" id="{7772E415-3576-F94A-8C33-2045FB119BB6}"/>
                  </a:ext>
                </a:extLst>
              </p:cNvPr>
              <p:cNvSpPr txBox="1"/>
              <p:nvPr/>
            </p:nvSpPr>
            <p:spPr>
              <a:xfrm>
                <a:off x="1112018" y="6094750"/>
                <a:ext cx="9638198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" pitchFamily="2" charset="77"/>
                    <a:ea typeface="Palatino" pitchFamily="2" charset="77"/>
                  </a:rPr>
                  <a:t>We can prove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∞</m:t>
                    </m:r>
                  </m:oMath>
                </a14:m>
                <a:r>
                  <a:rPr lang="en-US" sz="2800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𝑁𝐶𝐸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1" name="文本框 3">
                <a:extLst>
                  <a:ext uri="{FF2B5EF4-FFF2-40B4-BE49-F238E27FC236}">
                    <a16:creationId xmlns:a16="http://schemas.microsoft.com/office/drawing/2014/main" id="{7772E415-3576-F94A-8C33-2045FB119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18" y="6094750"/>
                <a:ext cx="9638198" cy="523220"/>
              </a:xfrm>
              <a:prstGeom prst="rect">
                <a:avLst/>
              </a:prstGeom>
              <a:blipFill>
                <a:blip r:embed="rId9"/>
                <a:stretch>
                  <a:fillRect l="-1053" t="-14286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2">
            <a:extLst>
              <a:ext uri="{FF2B5EF4-FFF2-40B4-BE49-F238E27FC236}">
                <a16:creationId xmlns:a16="http://schemas.microsoft.com/office/drawing/2014/main" id="{82A12472-86ED-9E40-B331-0CF9C6E73E5D}"/>
              </a:ext>
            </a:extLst>
          </p:cNvPr>
          <p:cNvSpPr/>
          <p:nvPr/>
        </p:nvSpPr>
        <p:spPr>
          <a:xfrm>
            <a:off x="226178" y="238579"/>
            <a:ext cx="6314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Noise Contrastive Estimation</a:t>
            </a:r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46510" y="187563"/>
            <a:ext cx="7036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Single-Layer Perceptron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9FE38582-AE42-40AD-B35E-BAB1B3B2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5"/>
          <a:stretch/>
        </p:blipFill>
        <p:spPr>
          <a:xfrm>
            <a:off x="8944212" y="1212330"/>
            <a:ext cx="1954530" cy="452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1064417" y="1434223"/>
                <a:ext cx="7811930" cy="3989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Neuron model in Week 5.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Input layer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- receives input data and represents them using vectors.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Output unit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- makes predictions according to the features extracted from the input layer.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Mapping function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  <a:r>
                  <a:rPr lang="en-US" altLang="zh-CN" sz="2400" dirty="0">
                    <a:latin typeface="Palatino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</a:rPr>
                  <a:t>Task</a:t>
                </a:r>
                <a:r>
                  <a:rPr lang="en-US" altLang="zh-CN" sz="2400" dirty="0">
                    <a:latin typeface="Palatino"/>
                  </a:rPr>
                  <a:t>: text classification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=+1/−1)</m:t>
                    </m:r>
                  </m:oMath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17" y="1434223"/>
                <a:ext cx="7811930" cy="3989554"/>
              </a:xfrm>
              <a:prstGeom prst="rect">
                <a:avLst/>
              </a:prstGeom>
              <a:blipFill>
                <a:blip r:embed="rId3"/>
                <a:stretch>
                  <a:fillRect l="-1301" b="-25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80E4514-F734-CF43-88A9-8982AB7CC71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D8FA19-E13B-4121-8BBF-5D41F5A0433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895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smtClean="0"/>
              <a:t>60</a:t>
            </a:fld>
            <a:endParaRPr lang="zh-CN" alt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680958" y="1048397"/>
            <a:ext cx="811461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</a:rPr>
              <a:t>During </a:t>
            </a:r>
            <a:r>
              <a:rPr lang="en-US" altLang="zh-CN" sz="2800" i="1" dirty="0">
                <a:latin typeface="Palatino" pitchFamily="2" charset="77"/>
                <a:ea typeface="Palatino" pitchFamily="2" charset="77"/>
              </a:rPr>
              <a:t>test</a:t>
            </a:r>
            <a:r>
              <a:rPr lang="en-US" altLang="zh-CN" sz="2800" dirty="0">
                <a:latin typeface="Palatino" pitchFamily="2" charset="77"/>
                <a:ea typeface="Palatino" pitchFamily="2" charset="77"/>
              </a:rPr>
              <a:t> time, </a:t>
            </a:r>
            <a:r>
              <a:rPr lang="en-US" altLang="zh-CN" sz="2800" dirty="0" err="1">
                <a:latin typeface="Palatino" pitchFamily="2" charset="77"/>
                <a:ea typeface="Palatino" pitchFamily="2" charset="77"/>
              </a:rPr>
              <a:t>softmax</a:t>
            </a:r>
            <a:r>
              <a:rPr lang="en-US" altLang="zh-CN" sz="2800" dirty="0">
                <a:latin typeface="Palatino" pitchFamily="2" charset="77"/>
                <a:ea typeface="Palatino" pitchFamily="2" charset="77"/>
              </a:rPr>
              <a:t> is also slow (for CPU).</a:t>
            </a:r>
            <a:endParaRPr lang="zh-CN" altLang="en-US" sz="280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00877" y="1577823"/>
                <a:ext cx="10051131" cy="13849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"/>
                    <a:cs typeface="Calibri Light" panose="020F0302020204030204" pitchFamily="34" charset="0"/>
                  </a:rPr>
                  <a:t>We can arrange the vocabulary into a hierarchy of two layers, with the first layer containing M categories, and the second layer containing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Palatino"/>
                    <a:cs typeface="Calibri Light" panose="020F0302020204030204" pitchFamily="34" charset="0"/>
                  </a:rPr>
                  <a:t> words in each category.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77" y="1577823"/>
                <a:ext cx="10051131" cy="1384995"/>
              </a:xfrm>
              <a:prstGeom prst="rect">
                <a:avLst/>
              </a:prstGeom>
              <a:blipFill>
                <a:blip r:embed="rId4"/>
                <a:stretch>
                  <a:fillRect l="-1009" t="-4545" b="-1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094" y="3063077"/>
            <a:ext cx="3936135" cy="12138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0878" y="4233831"/>
            <a:ext cx="50182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</a:rPr>
              <a:t>Size of the output layer: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38" y="5132395"/>
            <a:ext cx="3244752" cy="5232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84" y="5132395"/>
            <a:ext cx="1494485" cy="52322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3625946" y="5222797"/>
            <a:ext cx="615315" cy="307975"/>
          </a:xfrm>
          <a:prstGeom prst="rightArrow">
            <a:avLst>
              <a:gd name="adj1" fmla="val 50000"/>
              <a:gd name="adj2" fmla="val 81556"/>
            </a:avLst>
          </a:prstGeom>
          <a:ln>
            <a:solidFill>
              <a:srgbClr val="5CB5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1A7A545B-B65F-EC49-B6BB-FCA8C0ECDA0E}"/>
              </a:ext>
            </a:extLst>
          </p:cNvPr>
          <p:cNvSpPr/>
          <p:nvPr/>
        </p:nvSpPr>
        <p:spPr>
          <a:xfrm>
            <a:off x="271888" y="312739"/>
            <a:ext cx="7854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3600" b="1" dirty="0">
                <a:latin typeface="Palatino"/>
                <a:cs typeface="Calibri Light" panose="020F0302020204030204" pitchFamily="34" charset="0"/>
              </a:rPr>
              <a:t>Hierarchical </a:t>
            </a:r>
            <a:r>
              <a:rPr lang="en-US" sz="3600" b="1" dirty="0" err="1">
                <a:latin typeface="Palatino"/>
                <a:cs typeface="Calibri Light" panose="020F0302020204030204" pitchFamily="34" charset="0"/>
              </a:rPr>
              <a:t>Softmax</a:t>
            </a:r>
            <a:endParaRPr lang="zh-CN" alt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756B5-6653-064A-A891-91D97E1AD206}"/>
              </a:ext>
            </a:extLst>
          </p:cNvPr>
          <p:cNvSpPr/>
          <p:nvPr/>
        </p:nvSpPr>
        <p:spPr>
          <a:xfrm>
            <a:off x="8546721" y="3027568"/>
            <a:ext cx="2030286" cy="30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E521BA-33C8-4C42-9870-3E9B1CB229BC}"/>
              </a:ext>
            </a:extLst>
          </p:cNvPr>
          <p:cNvSpPr/>
          <p:nvPr/>
        </p:nvSpPr>
        <p:spPr>
          <a:xfrm>
            <a:off x="8170310" y="4659049"/>
            <a:ext cx="2030286" cy="30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B98463-21A3-B643-BFC6-2279488921FD}"/>
              </a:ext>
            </a:extLst>
          </p:cNvPr>
          <p:cNvSpPr/>
          <p:nvPr/>
        </p:nvSpPr>
        <p:spPr>
          <a:xfrm>
            <a:off x="8796550" y="3561932"/>
            <a:ext cx="1530627" cy="30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71D88-AE22-AC4E-B48F-919072B24EBC}"/>
              </a:ext>
            </a:extLst>
          </p:cNvPr>
          <p:cNvSpPr/>
          <p:nvPr/>
        </p:nvSpPr>
        <p:spPr>
          <a:xfrm>
            <a:off x="8420138" y="5722436"/>
            <a:ext cx="1530627" cy="30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7F55BF-1241-C444-93E8-37EB886AEA65}"/>
              </a:ext>
            </a:extLst>
          </p:cNvPr>
          <p:cNvSpPr/>
          <p:nvPr/>
        </p:nvSpPr>
        <p:spPr>
          <a:xfrm>
            <a:off x="8757088" y="5193536"/>
            <a:ext cx="856728" cy="30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AA881-77AE-E04B-B9A4-BEF63FA76C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6587" y="2956514"/>
            <a:ext cx="510248" cy="4502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689E6-CC80-A043-9F95-FBF973F5E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9921" y="3480053"/>
            <a:ext cx="482594" cy="4718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DBA23A-959A-174D-8677-BC7BD4B38F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1955" y="5078767"/>
            <a:ext cx="392962" cy="44466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8E16BC-5EFC-8847-B315-88F4EADFB693}"/>
              </a:ext>
            </a:extLst>
          </p:cNvPr>
          <p:cNvCxnSpPr>
            <a:cxnSpLocks/>
          </p:cNvCxnSpPr>
          <p:nvPr/>
        </p:nvCxnSpPr>
        <p:spPr>
          <a:xfrm flipV="1">
            <a:off x="9561863" y="3338576"/>
            <a:ext cx="1" cy="2201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5968752-C9C1-4049-A0BD-95E02272B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7807" y="4578392"/>
            <a:ext cx="510248" cy="4502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28FE1C-8B28-A846-ADBD-45839A046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1531" y="5625602"/>
            <a:ext cx="482594" cy="47187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1D3B3A-667B-6E46-B62B-95BDBEC9C23E}"/>
              </a:ext>
            </a:extLst>
          </p:cNvPr>
          <p:cNvCxnSpPr>
            <a:cxnSpLocks/>
          </p:cNvCxnSpPr>
          <p:nvPr/>
        </p:nvCxnSpPr>
        <p:spPr>
          <a:xfrm flipV="1">
            <a:off x="9560883" y="3865810"/>
            <a:ext cx="1" cy="2201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C1404FB-7721-4C4E-85C1-02D0592A5960}"/>
              </a:ext>
            </a:extLst>
          </p:cNvPr>
          <p:cNvSpPr/>
          <p:nvPr/>
        </p:nvSpPr>
        <p:spPr>
          <a:xfrm>
            <a:off x="8795569" y="4091735"/>
            <a:ext cx="1530627" cy="30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3" name="Picture 22" descr="\documentclass{article}&#10;\usepackage{amsmath}&#10;\pagestyle{empty}&#10;\begin{document}&#10;&#10;$x$&#10;&#10;&#10;\end{document}" title="IguanaTex Bitmap Display">
            <a:extLst>
              <a:ext uri="{FF2B5EF4-FFF2-40B4-BE49-F238E27FC236}">
                <a16:creationId xmlns:a16="http://schemas.microsoft.com/office/drawing/2014/main" id="{7CBAED82-8C74-0849-AFEB-C24DF77D6D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133" y="4137004"/>
            <a:ext cx="220169" cy="22016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CFAF6F-64D2-A84E-9233-50ACDEAB59C4}"/>
              </a:ext>
            </a:extLst>
          </p:cNvPr>
          <p:cNvCxnSpPr>
            <a:cxnSpLocks/>
          </p:cNvCxnSpPr>
          <p:nvPr/>
        </p:nvCxnSpPr>
        <p:spPr>
          <a:xfrm flipV="1">
            <a:off x="9185452" y="4968683"/>
            <a:ext cx="1" cy="2201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6DE6DD-2D9C-AE48-91CB-1DF09076EE31}"/>
              </a:ext>
            </a:extLst>
          </p:cNvPr>
          <p:cNvCxnSpPr>
            <a:cxnSpLocks/>
          </p:cNvCxnSpPr>
          <p:nvPr/>
        </p:nvCxnSpPr>
        <p:spPr>
          <a:xfrm flipV="1">
            <a:off x="9185452" y="5499991"/>
            <a:ext cx="1" cy="2201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D256B7-6AA3-7443-B2AB-13E936E24528}"/>
              </a:ext>
            </a:extLst>
          </p:cNvPr>
          <p:cNvCxnSpPr>
            <a:cxnSpLocks/>
          </p:cNvCxnSpPr>
          <p:nvPr/>
        </p:nvCxnSpPr>
        <p:spPr>
          <a:xfrm flipV="1">
            <a:off x="9185452" y="6042756"/>
            <a:ext cx="1" cy="2201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955B7B2-DD92-5747-8021-558B5F509B7C}"/>
              </a:ext>
            </a:extLst>
          </p:cNvPr>
          <p:cNvSpPr/>
          <p:nvPr/>
        </p:nvSpPr>
        <p:spPr>
          <a:xfrm>
            <a:off x="8420138" y="6268681"/>
            <a:ext cx="1530627" cy="30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7" name="Picture 36" descr="\documentclass{article}&#10;\usepackage{amsmath}&#10;\pagestyle{empty}&#10;\begin{document}&#10;&#10;$x$&#10;&#10;&#10;\end{document}" title="IguanaTex Bitmap Display">
            <a:extLst>
              <a:ext uri="{FF2B5EF4-FFF2-40B4-BE49-F238E27FC236}">
                <a16:creationId xmlns:a16="http://schemas.microsoft.com/office/drawing/2014/main" id="{F06CC109-7608-284C-AF71-30E0E8DBF36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743" y="6318753"/>
            <a:ext cx="220169" cy="22016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61</a:t>
            </a:fld>
            <a:endParaRPr lang="zh-CN" altLang="en-US" sz="1200" b="0" dirty="0"/>
          </a:p>
        </p:txBody>
      </p:sp>
      <p:sp>
        <p:nvSpPr>
          <p:cNvPr id="9" name="文本框 8"/>
          <p:cNvSpPr txBox="1"/>
          <p:nvPr/>
        </p:nvSpPr>
        <p:spPr>
          <a:xfrm>
            <a:off x="1071824" y="1075691"/>
            <a:ext cx="632910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Palatino"/>
                <a:cs typeface="Calibri Light" panose="020F0302020204030204" pitchFamily="34" charset="0"/>
              </a:rPr>
              <a:t>We can even save the whole hidden.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327" y="3351323"/>
            <a:ext cx="3504469" cy="103514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429" y="4451252"/>
            <a:ext cx="4705142" cy="78041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917" y="5296447"/>
            <a:ext cx="4603704" cy="96425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94216" y="1725496"/>
            <a:ext cx="961110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800" i="1" dirty="0">
                <a:latin typeface="Palatino"/>
                <a:cs typeface="Calibri Light" panose="020F0302020204030204" pitchFamily="34" charset="0"/>
              </a:rPr>
              <a:t>emb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(w</a:t>
            </a:r>
            <a:r>
              <a:rPr lang="en-US" sz="2800" baseline="-25000" dirty="0">
                <a:latin typeface="Palatino"/>
                <a:cs typeface="Calibri Light" panose="020F0302020204030204" pitchFamily="34" charset="0"/>
              </a:rPr>
              <a:t>i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) is used directly for computing the probability through a bi-linear similarity function,  which reduce the model size effectively.</a:t>
            </a: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9F8AE85B-BEFC-C540-9139-A6ED4E8BF206}"/>
              </a:ext>
            </a:extLst>
          </p:cNvPr>
          <p:cNvSpPr/>
          <p:nvPr/>
        </p:nvSpPr>
        <p:spPr>
          <a:xfrm>
            <a:off x="271888" y="312739"/>
            <a:ext cx="7854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3600" b="1" dirty="0">
                <a:latin typeface="Palatino"/>
                <a:cs typeface="Calibri Light" panose="020F0302020204030204" pitchFamily="34" charset="0"/>
              </a:rPr>
              <a:t>Log-bilinear Model</a:t>
            </a:r>
            <a:endParaRPr lang="en-US" altLang="en-US" sz="3600" b="1" dirty="0"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EBD07E-F975-8545-A659-2FFD21337FFB}"/>
              </a:ext>
            </a:extLst>
          </p:cNvPr>
          <p:cNvSpPr/>
          <p:nvPr/>
        </p:nvSpPr>
        <p:spPr>
          <a:xfrm>
            <a:off x="8909048" y="4297195"/>
            <a:ext cx="1530627" cy="30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BFE6DF-6147-EE4D-AD41-39D29A61DE84}"/>
              </a:ext>
            </a:extLst>
          </p:cNvPr>
          <p:cNvCxnSpPr>
            <a:cxnSpLocks/>
          </p:cNvCxnSpPr>
          <p:nvPr/>
        </p:nvCxnSpPr>
        <p:spPr>
          <a:xfrm flipV="1">
            <a:off x="9673381" y="4601073"/>
            <a:ext cx="1" cy="2201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1A3A3D-9C88-694E-930C-B65A5B8F2FC6}"/>
              </a:ext>
            </a:extLst>
          </p:cNvPr>
          <p:cNvSpPr/>
          <p:nvPr/>
        </p:nvSpPr>
        <p:spPr>
          <a:xfrm>
            <a:off x="9041276" y="4841458"/>
            <a:ext cx="1264210" cy="30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9" name="Picture 18" descr="\documentclass{article}&#10;\usepackage{amsmath}&#10;\pagestyle{empty}&#10;\begin{document}&#10;&#10;$x$&#10;&#10;&#10;\end{document}" title="IguanaTex Bitmap Display">
            <a:extLst>
              <a:ext uri="{FF2B5EF4-FFF2-40B4-BE49-F238E27FC236}">
                <a16:creationId xmlns:a16="http://schemas.microsoft.com/office/drawing/2014/main" id="{3A9060AC-EFF5-F74A-A5D3-4595C5C1EC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153" y="4914380"/>
            <a:ext cx="220169" cy="220169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$|V|$&#10;&#10;&#10;\end{document}" title="IguanaTex Bitmap Display">
            <a:extLst>
              <a:ext uri="{FF2B5EF4-FFF2-40B4-BE49-F238E27FC236}">
                <a16:creationId xmlns:a16="http://schemas.microsoft.com/office/drawing/2014/main" id="{B20D46F0-404F-E344-8EB0-D211C2E48F4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775" y="4297195"/>
            <a:ext cx="338923" cy="30811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13174" y="269918"/>
            <a:ext cx="30514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28761" y="1039359"/>
            <a:ext cx="10094366" cy="5393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From One Layer to Multiple Layers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Multi-Layer Perceptron for Text Classification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Analyzing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8.1.3 Training a Multi-Layer Perceptron</a:t>
            </a:r>
          </a:p>
          <a:p>
            <a:pPr marL="428625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Neural Language Models and Word Embedding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Neural n-gram Language Modelling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Fast</a:t>
            </a:r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  <a:p>
            <a:pPr marL="885825" lvl="1" indent="-42862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1481367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63</a:t>
            </a:fld>
            <a:endParaRPr lang="zh-CN" altLang="en-US" sz="1200" b="0" dirty="0"/>
          </a:p>
        </p:txBody>
      </p:sp>
      <p:sp>
        <p:nvSpPr>
          <p:cNvPr id="11" name="矩形 2"/>
          <p:cNvSpPr/>
          <p:nvPr/>
        </p:nvSpPr>
        <p:spPr>
          <a:xfrm>
            <a:off x="367952" y="217610"/>
            <a:ext cx="7800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Distributed Word Representations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38F5E4-3465-0A42-84CA-2276AEE86CB4}"/>
              </a:ext>
            </a:extLst>
          </p:cNvPr>
          <p:cNvSpPr/>
          <p:nvPr/>
        </p:nvSpPr>
        <p:spPr>
          <a:xfrm>
            <a:off x="554235" y="1547043"/>
            <a:ext cx="11083529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Continuous</a:t>
            </a:r>
            <a:r>
              <a:rPr lang="zh-CN" altLang="en-US" sz="2800" dirty="0">
                <a:latin typeface="Palatino"/>
              </a:rPr>
              <a:t> </a:t>
            </a:r>
            <a:r>
              <a:rPr lang="en-US" altLang="zh-CN" sz="2800" dirty="0">
                <a:latin typeface="Palatino"/>
              </a:rPr>
              <a:t>bag</a:t>
            </a:r>
            <a:r>
              <a:rPr lang="zh-CN" altLang="en-US" sz="2800" dirty="0">
                <a:latin typeface="Palatino"/>
              </a:rPr>
              <a:t> </a:t>
            </a:r>
            <a:r>
              <a:rPr lang="en-US" altLang="zh-CN" sz="2800" dirty="0">
                <a:latin typeface="Palatino"/>
              </a:rPr>
              <a:t>of</a:t>
            </a:r>
            <a:r>
              <a:rPr lang="zh-CN" altLang="en-US" sz="2800" dirty="0">
                <a:latin typeface="Palatino"/>
              </a:rPr>
              <a:t> </a:t>
            </a:r>
            <a:r>
              <a:rPr lang="en-US" altLang="zh-CN" sz="2800" dirty="0">
                <a:latin typeface="Palatino"/>
              </a:rPr>
              <a:t>words</a:t>
            </a:r>
            <a:r>
              <a:rPr lang="zh-CN" altLang="en-US" sz="2800" dirty="0">
                <a:latin typeface="Palatino"/>
              </a:rPr>
              <a:t> </a:t>
            </a:r>
            <a:r>
              <a:rPr lang="en-US" altLang="zh-CN" sz="2800" dirty="0">
                <a:latin typeface="Palatino"/>
              </a:rPr>
              <a:t>(CBOW)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Slight change of </a:t>
            </a:r>
            <a:r>
              <a:rPr lang="en-US" altLang="zh-CN" sz="2800" i="1" dirty="0">
                <a:latin typeface="Palatino"/>
              </a:rPr>
              <a:t>n</a:t>
            </a:r>
            <a:r>
              <a:rPr lang="en-US" altLang="zh-CN" sz="2800" dirty="0">
                <a:latin typeface="Palatino"/>
              </a:rPr>
              <a:t>-gram language model.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2DC11-F87C-6048-B2CD-96E29CD0AE1A}"/>
              </a:ext>
            </a:extLst>
          </p:cNvPr>
          <p:cNvSpPr txBox="1"/>
          <p:nvPr/>
        </p:nvSpPr>
        <p:spPr>
          <a:xfrm>
            <a:off x="6268275" y="3146299"/>
            <a:ext cx="6096000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I like eating vegetarian</a:t>
            </a:r>
            <a:r>
              <a:rPr lang="zh-CN" altLang="en-US" sz="2800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 </a:t>
            </a:r>
            <a:r>
              <a:rPr lang="en-US" altLang="zh-CN" sz="2800" u="sng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food</a:t>
            </a:r>
            <a:r>
              <a:rPr lang="zh-CN" altLang="en-US" sz="2800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0C015-B015-F04E-9A99-F8E530AD4959}"/>
              </a:ext>
            </a:extLst>
          </p:cNvPr>
          <p:cNvSpPr txBox="1"/>
          <p:nvPr/>
        </p:nvSpPr>
        <p:spPr>
          <a:xfrm>
            <a:off x="6268275" y="4360888"/>
            <a:ext cx="6096000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I like </a:t>
            </a:r>
            <a:r>
              <a:rPr lang="en-US" altLang="zh-CN" sz="2800" u="sng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eating</a:t>
            </a:r>
            <a:r>
              <a:rPr lang="en-US" altLang="zh-CN" sz="2800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 vegetarian</a:t>
            </a:r>
            <a:r>
              <a:rPr lang="zh-CN" altLang="en-US" sz="2800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food</a:t>
            </a:r>
            <a:r>
              <a:rPr lang="zh-CN" altLang="en-US" sz="2800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Palatino"/>
                <a:ea typeface="等线" panose="02010600030101010101" pitchFamily="2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A4226E-277B-AD42-B98E-B986F99A8DF0}"/>
                  </a:ext>
                </a:extLst>
              </p:cNvPr>
              <p:cNvSpPr txBox="1"/>
              <p:nvPr/>
            </p:nvSpPr>
            <p:spPr>
              <a:xfrm>
                <a:off x="1722782" y="3276598"/>
                <a:ext cx="31396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N" sz="2800" dirty="0"/>
                  <a:t>  </a:t>
                </a:r>
                <a14:m>
                  <m:oMath xmlns:m="http://schemas.openxmlformats.org/officeDocument/2006/math">
                    <m:r>
                      <a:rPr lang="en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A4226E-277B-AD42-B98E-B986F99A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782" y="3276598"/>
                <a:ext cx="3139642" cy="430887"/>
              </a:xfrm>
              <a:prstGeom prst="rect">
                <a:avLst/>
              </a:prstGeom>
              <a:blipFill>
                <a:blip r:embed="rId2"/>
                <a:stretch>
                  <a:fillRect l="-2410" t="-8571" b="-3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E5C8F6-8BDC-9747-AC80-231ACEC0BAF2}"/>
                  </a:ext>
                </a:extLst>
              </p:cNvPr>
              <p:cNvSpPr txBox="1"/>
              <p:nvPr/>
            </p:nvSpPr>
            <p:spPr>
              <a:xfrm>
                <a:off x="1090175" y="4487845"/>
                <a:ext cx="48694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CN" sz="2800" dirty="0"/>
                  <a:t>  </a:t>
                </a:r>
                <a14:m>
                  <m:oMath xmlns:m="http://schemas.openxmlformats.org/officeDocument/2006/math">
                    <m:r>
                      <a:rPr lang="en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E5C8F6-8BDC-9747-AC80-231ACEC0B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175" y="4487845"/>
                <a:ext cx="4869410" cy="430887"/>
              </a:xfrm>
              <a:prstGeom prst="rect">
                <a:avLst/>
              </a:prstGeom>
              <a:blipFill>
                <a:blip r:embed="rId3"/>
                <a:stretch>
                  <a:fillRect l="-1558" t="-8571" b="-3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BE13DA5A-202D-FC4A-9E3D-03E54E8062A5}"/>
              </a:ext>
            </a:extLst>
          </p:cNvPr>
          <p:cNvSpPr/>
          <p:nvPr/>
        </p:nvSpPr>
        <p:spPr>
          <a:xfrm>
            <a:off x="3145080" y="3930001"/>
            <a:ext cx="295045" cy="43088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236A8-543D-6F4A-B26F-1728A7FA5D9C}"/>
              </a:ext>
            </a:extLst>
          </p:cNvPr>
          <p:cNvSpPr txBox="1"/>
          <p:nvPr/>
        </p:nvSpPr>
        <p:spPr>
          <a:xfrm>
            <a:off x="554234" y="5416343"/>
            <a:ext cx="9542265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Use log-bilinear modeling with NCE training.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64</a:t>
            </a:fld>
            <a:endParaRPr lang="zh-CN" altLang="en-US" sz="1200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475512" y="952636"/>
            <a:ext cx="709456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Continuous bag of words (CBOW)</a:t>
            </a:r>
            <a:endParaRPr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65047" y="2222734"/>
            <a:ext cx="5406679" cy="162770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3217" y="4142962"/>
            <a:ext cx="666736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400" dirty="0">
                <a:latin typeface="Palatino"/>
                <a:cs typeface="Calibri Light" panose="020F0302020204030204" pitchFamily="34" charset="0"/>
              </a:rPr>
              <a:t>where 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C </a:t>
            </a:r>
            <a:r>
              <a:rPr lang="en-US" sz="2400" dirty="0">
                <a:latin typeface="Palatino"/>
                <a:cs typeface="Calibri Light" panose="020F0302020204030204" pitchFamily="34" charset="0"/>
              </a:rPr>
              <a:t>is the window size for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Palatino"/>
                <a:cs typeface="Calibri Light" panose="020F0302020204030204" pitchFamily="34" charset="0"/>
              </a:rPr>
              <a:t>target word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 w</a:t>
            </a:r>
            <a:r>
              <a:rPr lang="en-US" sz="2400" i="1" baseline="-25000" dirty="0">
                <a:latin typeface="Palatino"/>
                <a:cs typeface="Calibri Light" panose="020F0302020204030204" pitchFamily="34" charset="0"/>
              </a:rPr>
              <a:t>o 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, </a:t>
            </a:r>
          </a:p>
          <a:p>
            <a:pPr algn="l">
              <a:buClrTx/>
              <a:buSzTx/>
              <a:buFontTx/>
            </a:pPr>
            <a:r>
              <a:rPr lang="en-US" sz="2400" i="1" dirty="0">
                <a:latin typeface="Palatino"/>
                <a:cs typeface="Calibri Light" panose="020F0302020204030204" pitchFamily="34" charset="0"/>
              </a:rPr>
              <a:t>w</a:t>
            </a:r>
            <a:r>
              <a:rPr lang="en-US" sz="2400" i="1" baseline="-25000" dirty="0">
                <a:latin typeface="Palatino"/>
                <a:cs typeface="Calibri Light" panose="020F0302020204030204" pitchFamily="34" charset="0"/>
              </a:rPr>
              <a:t>I,1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, w</a:t>
            </a:r>
            <a:r>
              <a:rPr lang="en-US" sz="2400" i="1" baseline="-25000" dirty="0">
                <a:latin typeface="Palatino"/>
                <a:cs typeface="Calibri Light" panose="020F0302020204030204" pitchFamily="34" charset="0"/>
              </a:rPr>
              <a:t>I,2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, ..., w</a:t>
            </a:r>
            <a:r>
              <a:rPr lang="en-US" sz="2400" i="1" baseline="-25000" dirty="0">
                <a:latin typeface="Palatino"/>
                <a:cs typeface="Calibri Light" panose="020F0302020204030204" pitchFamily="34" charset="0"/>
              </a:rPr>
              <a:t>I,2C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Palatino"/>
                <a:cs typeface="Calibri Light" panose="020F0302020204030204" pitchFamily="34" charset="0"/>
              </a:rPr>
              <a:t>can be a surrounding window</a:t>
            </a:r>
            <a:endParaRPr lang="en-US" sz="2400" i="1" dirty="0">
              <a:latin typeface="Palatino"/>
              <a:cs typeface="Calibri Light" panose="020F0302020204030204" pitchFamily="34" charset="0"/>
            </a:endParaRPr>
          </a:p>
          <a:p>
            <a:pPr algn="l">
              <a:buClrTx/>
              <a:buSzTx/>
              <a:buFontTx/>
            </a:pPr>
            <a:r>
              <a:rPr lang="en-US" sz="2400" dirty="0">
                <a:latin typeface="Palatino"/>
                <a:cs typeface="Calibri Light" panose="020F0302020204030204" pitchFamily="34" charset="0"/>
              </a:rPr>
              <a:t>of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 w</a:t>
            </a:r>
            <a:r>
              <a:rPr lang="en-US" sz="2400" i="1" baseline="-25000" dirty="0">
                <a:latin typeface="Palatino"/>
                <a:cs typeface="Calibri Light" panose="020F0302020204030204" pitchFamily="34" charset="0"/>
              </a:rPr>
              <a:t>o </a:t>
            </a:r>
            <a:r>
              <a:rPr lang="en-US" sz="2400" i="1" dirty="0">
                <a:latin typeface="Palatino"/>
                <a:cs typeface="Calibri Light" panose="020F0302020204030204" pitchFamily="34" charset="0"/>
              </a:rPr>
              <a:t>, emb </a:t>
            </a:r>
            <a:r>
              <a:rPr lang="en-US" sz="2400" dirty="0">
                <a:latin typeface="Palatino"/>
                <a:cs typeface="Calibri Light" panose="020F0302020204030204" pitchFamily="34" charset="0"/>
              </a:rPr>
              <a:t>and emb’ represents context and target embeddings, respectively.</a:t>
            </a: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3B1FC064-A31C-CA4E-AE30-9F74391D68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78180" y="1042366"/>
            <a:ext cx="4954794" cy="4790847"/>
          </a:xfrm>
          <a:prstGeom prst="rect">
            <a:avLst/>
          </a:prstGeom>
        </p:spPr>
      </p:pic>
      <p:sp>
        <p:nvSpPr>
          <p:cNvPr id="11" name="矩形 2">
            <a:extLst>
              <a:ext uri="{FF2B5EF4-FFF2-40B4-BE49-F238E27FC236}">
                <a16:creationId xmlns:a16="http://schemas.microsoft.com/office/drawing/2014/main" id="{B7731C32-CB8C-FB4A-9C1C-1A5033F6CFDA}"/>
              </a:ext>
            </a:extLst>
          </p:cNvPr>
          <p:cNvSpPr/>
          <p:nvPr/>
        </p:nvSpPr>
        <p:spPr>
          <a:xfrm>
            <a:off x="367952" y="217610"/>
            <a:ext cx="7800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Distributed Word Representations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F2A6F-70F4-5245-B0DC-C463346F8F0A}"/>
              </a:ext>
            </a:extLst>
          </p:cNvPr>
          <p:cNvSpPr txBox="1"/>
          <p:nvPr/>
        </p:nvSpPr>
        <p:spPr>
          <a:xfrm>
            <a:off x="836371" y="1623807"/>
            <a:ext cx="25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Palatino" pitchFamily="2" charset="77"/>
                <a:ea typeface="Palatino" pitchFamily="2" charset="77"/>
              </a:rPr>
              <a:t>L</a:t>
            </a:r>
            <a:r>
              <a:rPr lang="en-CN" sz="2200" dirty="0">
                <a:latin typeface="Palatino" pitchFamily="2" charset="77"/>
                <a:ea typeface="Palatino" pitchFamily="2" charset="77"/>
              </a:rPr>
              <a:t>og-bilinear model</a:t>
            </a:r>
          </a:p>
        </p:txBody>
      </p:sp>
    </p:spTree>
    <p:extLst>
      <p:ext uri="{BB962C8B-B14F-4D97-AF65-F5344CB8AC3E}">
        <p14:creationId xmlns:p14="http://schemas.microsoft.com/office/powerpoint/2010/main" val="1404738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65</a:t>
            </a:fld>
            <a:endParaRPr lang="zh-CN" altLang="en-US" sz="1200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367952" y="1185072"/>
            <a:ext cx="713810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Continuous bag of words (CBOW)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59936" y="1933703"/>
            <a:ext cx="592626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b="1" dirty="0">
                <a:latin typeface="Palatino"/>
                <a:cs typeface="Calibri Light" panose="020F0302020204030204" pitchFamily="34" charset="0"/>
              </a:rPr>
              <a:t>NCE Training: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AF5CFF-0648-764C-B064-F3FF8DD05067}"/>
                  </a:ext>
                </a:extLst>
              </p:cNvPr>
              <p:cNvSpPr/>
              <p:nvPr/>
            </p:nvSpPr>
            <p:spPr>
              <a:xfrm>
                <a:off x="609600" y="5834743"/>
                <a:ext cx="1122948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Palatino"/>
                    <a:cs typeface="Calibri Light" panose="020F0302020204030204" pitchFamily="34" charset="0"/>
                  </a:rPr>
                  <a:t> is the number of negative samples,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1 </m:t>
                    </m:r>
                  </m:oMath>
                </a14:m>
                <a:r>
                  <a:rPr lang="en-US" altLang="zh-CN" sz="2400" dirty="0">
                    <a:latin typeface="Palatino"/>
                    <a:cs typeface="Calibri Light" panose="020F0302020204030204" pitchFamily="34" charset="0"/>
                  </a:rPr>
                  <a:t>represents a positive sample 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0</m:t>
                    </m:r>
                  </m:oMath>
                </a14:m>
                <a:r>
                  <a:rPr lang="en-US" altLang="zh-CN" sz="2400" dirty="0">
                    <a:latin typeface="Palatino"/>
                    <a:cs typeface="Calibri Light" panose="020F0302020204030204" pitchFamily="34" charset="0"/>
                  </a:rPr>
                  <a:t> represents a negative sample.</a:t>
                </a:r>
                <a:endParaRPr lang="zh-CN" altLang="en-US" sz="2400" dirty="0">
                  <a:latin typeface="Palatino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AF5CFF-0648-764C-B064-F3FF8DD05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4743"/>
                <a:ext cx="11229488" cy="830997"/>
              </a:xfrm>
              <a:prstGeom prst="rect">
                <a:avLst/>
              </a:prstGeom>
              <a:blipFill>
                <a:blip r:embed="rId4"/>
                <a:stretch>
                  <a:fillRect l="-565" t="-6061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">
            <a:extLst>
              <a:ext uri="{FF2B5EF4-FFF2-40B4-BE49-F238E27FC236}">
                <a16:creationId xmlns:a16="http://schemas.microsoft.com/office/drawing/2014/main" id="{5859F36E-E923-AD46-9A4B-1D3F3BC9C4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78180" y="1042366"/>
            <a:ext cx="4954794" cy="4790847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80331973-E163-D543-8488-65B60B75EA2F}"/>
              </a:ext>
            </a:extLst>
          </p:cNvPr>
          <p:cNvSpPr/>
          <p:nvPr/>
        </p:nvSpPr>
        <p:spPr>
          <a:xfrm>
            <a:off x="367952" y="217610"/>
            <a:ext cx="7800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Distributed Word Representations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CF65FF-DE8A-0843-8CBF-40DF9D9A282E}"/>
              </a:ext>
            </a:extLst>
          </p:cNvPr>
          <p:cNvGrpSpPr/>
          <p:nvPr/>
        </p:nvGrpSpPr>
        <p:grpSpPr>
          <a:xfrm>
            <a:off x="481848" y="2769996"/>
            <a:ext cx="6874627" cy="2716404"/>
            <a:chOff x="481848" y="2769996"/>
            <a:chExt cx="6874627" cy="27164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A66A67-6A0F-B447-8C8A-7CB9D4411D9F}"/>
                </a:ext>
              </a:extLst>
            </p:cNvPr>
            <p:cNvGrpSpPr/>
            <p:nvPr/>
          </p:nvGrpSpPr>
          <p:grpSpPr>
            <a:xfrm>
              <a:off x="481848" y="2769996"/>
              <a:ext cx="6874627" cy="2716404"/>
              <a:chOff x="481848" y="2769996"/>
              <a:chExt cx="6874627" cy="2716404"/>
            </a:xfrm>
          </p:grpSpPr>
          <p:pic>
            <p:nvPicPr>
              <p:cNvPr id="4" name="图片 3" descr="文本, 信件&#10;&#10;描述已自动生成">
                <a:extLst>
                  <a:ext uri="{FF2B5EF4-FFF2-40B4-BE49-F238E27FC236}">
                    <a16:creationId xmlns:a16="http://schemas.microsoft.com/office/drawing/2014/main" id="{7716B1D0-6FF0-EE4F-A575-537C8CA8A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848" y="2769996"/>
                <a:ext cx="6874627" cy="2716404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09A7676-F14A-1144-89A1-BB2CA0295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7432" y="4692665"/>
                <a:ext cx="491848" cy="34051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B74852-D8AF-5849-95E7-44D48B61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1149" y="4761193"/>
              <a:ext cx="590595" cy="273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747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">
            <a:extLst>
              <a:ext uri="{FF2B5EF4-FFF2-40B4-BE49-F238E27FC236}">
                <a16:creationId xmlns:a16="http://schemas.microsoft.com/office/drawing/2014/main" id="{C9C41089-F369-5544-B7CE-556903E1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511" y="1225330"/>
            <a:ext cx="4611199" cy="4633185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66</a:t>
            </a:fld>
            <a:endParaRPr lang="zh-CN" altLang="en-US" sz="1200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560315" y="1232526"/>
            <a:ext cx="46395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Skip-gram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36169" y="4651156"/>
            <a:ext cx="8318642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800" dirty="0">
                <a:latin typeface="Palatino"/>
                <a:cs typeface="Calibri Light" panose="020F0302020204030204" pitchFamily="34" charset="0"/>
              </a:rPr>
              <a:t>where </a:t>
            </a:r>
            <a:r>
              <a:rPr lang="en-US" sz="2800" i="1" dirty="0">
                <a:latin typeface="Palatino"/>
                <a:cs typeface="Calibri Light" panose="020F0302020204030204" pitchFamily="34" charset="0"/>
              </a:rPr>
              <a:t>C 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is the window size for</a:t>
            </a:r>
            <a:r>
              <a:rPr lang="en-US" sz="2800" i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inout word</a:t>
            </a:r>
            <a:r>
              <a:rPr lang="en-US" sz="2800" i="1" dirty="0">
                <a:latin typeface="Palatino"/>
                <a:cs typeface="Calibri Light" panose="020F0302020204030204" pitchFamily="34" charset="0"/>
              </a:rPr>
              <a:t> w</a:t>
            </a:r>
            <a:r>
              <a:rPr lang="en-US" sz="2800" i="1" baseline="-25000" dirty="0">
                <a:latin typeface="Palatino"/>
                <a:cs typeface="Calibri Light" panose="020F0302020204030204" pitchFamily="34" charset="0"/>
              </a:rPr>
              <a:t>I </a:t>
            </a:r>
            <a:r>
              <a:rPr lang="en-US" sz="2800" i="1" dirty="0">
                <a:latin typeface="Palatino"/>
                <a:cs typeface="Calibri Light" panose="020F0302020204030204" pitchFamily="34" charset="0"/>
              </a:rPr>
              <a:t>, </a:t>
            </a:r>
          </a:p>
          <a:p>
            <a:pPr algn="l">
              <a:buClrTx/>
              <a:buSzTx/>
              <a:buFontTx/>
            </a:pPr>
            <a:r>
              <a:rPr lang="en-US" sz="2800" i="1" dirty="0">
                <a:latin typeface="Palatino"/>
                <a:cs typeface="Calibri Light" panose="020F0302020204030204" pitchFamily="34" charset="0"/>
              </a:rPr>
              <a:t>w</a:t>
            </a:r>
            <a:r>
              <a:rPr lang="en-US" sz="2800" i="1" baseline="-25000" dirty="0">
                <a:latin typeface="Palatino"/>
                <a:cs typeface="Calibri Light" panose="020F0302020204030204" pitchFamily="34" charset="0"/>
              </a:rPr>
              <a:t>O,1</a:t>
            </a:r>
            <a:r>
              <a:rPr lang="en-US" sz="2800" i="1" dirty="0">
                <a:latin typeface="Palatino"/>
                <a:cs typeface="Calibri Light" panose="020F0302020204030204" pitchFamily="34" charset="0"/>
              </a:rPr>
              <a:t>, w</a:t>
            </a:r>
            <a:r>
              <a:rPr lang="en-US" sz="2800" i="1" baseline="-25000" dirty="0">
                <a:latin typeface="Palatino"/>
                <a:cs typeface="Calibri Light" panose="020F0302020204030204" pitchFamily="34" charset="0"/>
              </a:rPr>
              <a:t>O,2</a:t>
            </a:r>
            <a:r>
              <a:rPr lang="en-US" sz="2800" i="1" dirty="0">
                <a:latin typeface="Palatino"/>
                <a:cs typeface="Calibri Light" panose="020F0302020204030204" pitchFamily="34" charset="0"/>
              </a:rPr>
              <a:t>, ..., w</a:t>
            </a:r>
            <a:r>
              <a:rPr lang="en-US" sz="2800" i="1" baseline="-25000" dirty="0">
                <a:latin typeface="Palatino"/>
                <a:cs typeface="Calibri Light" panose="020F0302020204030204" pitchFamily="34" charset="0"/>
              </a:rPr>
              <a:t>O,2C</a:t>
            </a:r>
            <a:r>
              <a:rPr lang="en-US" sz="2800" i="1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denote the context words</a:t>
            </a:r>
            <a:r>
              <a:rPr lang="en-US" sz="2800" i="1" dirty="0">
                <a:latin typeface="Palatino"/>
                <a:cs typeface="Calibri Light" panose="020F0302020204030204" pitchFamily="34" charset="0"/>
              </a:rPr>
              <a:t>, emb 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and emb’ represents </a:t>
            </a: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target 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and context word embeddings, respectively.</a:t>
            </a:r>
          </a:p>
          <a:p>
            <a:pPr algn="l">
              <a:buClrTx/>
              <a:buSzTx/>
              <a:buFontTx/>
            </a:pPr>
            <a:endParaRPr lang="zh-CN" altLang="en-US" sz="28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947" y="2570865"/>
            <a:ext cx="4123053" cy="1265171"/>
          </a:xfrm>
          <a:prstGeom prst="rect">
            <a:avLst/>
          </a:prstGeom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8C55662E-A1F2-6C4B-8C87-6670DDCF4113}"/>
              </a:ext>
            </a:extLst>
          </p:cNvPr>
          <p:cNvSpPr/>
          <p:nvPr/>
        </p:nvSpPr>
        <p:spPr>
          <a:xfrm>
            <a:off x="367952" y="217610"/>
            <a:ext cx="7800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Distributed Word Representations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BEFA5A-D9D8-7A48-972B-4691162B679E}"/>
              </a:ext>
            </a:extLst>
          </p:cNvPr>
          <p:cNvSpPr txBox="1"/>
          <p:nvPr/>
        </p:nvSpPr>
        <p:spPr>
          <a:xfrm>
            <a:off x="1022109" y="1947862"/>
            <a:ext cx="25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Palatino" pitchFamily="2" charset="77"/>
                <a:ea typeface="Palatino" pitchFamily="2" charset="77"/>
              </a:rPr>
              <a:t>L</a:t>
            </a:r>
            <a:r>
              <a:rPr lang="en-CN" sz="2200" dirty="0">
                <a:latin typeface="Palatino" pitchFamily="2" charset="77"/>
                <a:ea typeface="Palatino" pitchFamily="2" charset="77"/>
              </a:rPr>
              <a:t>og-bilinear model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">
            <a:extLst>
              <a:ext uri="{FF2B5EF4-FFF2-40B4-BE49-F238E27FC236}">
                <a16:creationId xmlns:a16="http://schemas.microsoft.com/office/drawing/2014/main" id="{3A344C24-2452-2F42-8562-AE2FAE2A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511" y="1225330"/>
            <a:ext cx="4611199" cy="4633185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67</a:t>
            </a:fld>
            <a:endParaRPr lang="zh-CN" altLang="en-US" sz="1200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465575" y="1189635"/>
            <a:ext cx="46696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Skip-gram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D3D46D-95D4-8441-8EDE-AEB6B55AD795}"/>
              </a:ext>
            </a:extLst>
          </p:cNvPr>
          <p:cNvSpPr txBox="1"/>
          <p:nvPr/>
        </p:nvSpPr>
        <p:spPr>
          <a:xfrm>
            <a:off x="838200" y="1842601"/>
            <a:ext cx="559308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b="1" dirty="0">
                <a:latin typeface="Palatino"/>
                <a:cs typeface="Calibri Light" panose="020F0302020204030204" pitchFamily="34" charset="0"/>
              </a:rPr>
              <a:t>NCE Training: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7E43F3E-F040-5B42-96CB-781CB653BE3C}"/>
                  </a:ext>
                </a:extLst>
              </p:cNvPr>
              <p:cNvSpPr/>
              <p:nvPr/>
            </p:nvSpPr>
            <p:spPr>
              <a:xfrm>
                <a:off x="838200" y="5587856"/>
                <a:ext cx="928949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Palatino"/>
                    <a:cs typeface="Calibri Light" panose="020F0302020204030204" pitchFamily="34" charset="0"/>
                  </a:rPr>
                  <a:t> is the number of negative samples,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1 </m:t>
                    </m:r>
                  </m:oMath>
                </a14:m>
                <a:r>
                  <a:rPr lang="en-US" altLang="zh-CN" sz="2400" dirty="0">
                    <a:latin typeface="Palatino"/>
                    <a:cs typeface="Calibri Light" panose="020F0302020204030204" pitchFamily="34" charset="0"/>
                  </a:rPr>
                  <a:t>represents a positive sample 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0 </m:t>
                    </m:r>
                  </m:oMath>
                </a14:m>
                <a:r>
                  <a:rPr lang="en-US" altLang="zh-CN" sz="2400" dirty="0">
                    <a:latin typeface="Palatino"/>
                    <a:cs typeface="Calibri Light" panose="020F0302020204030204" pitchFamily="34" charset="0"/>
                  </a:rPr>
                  <a:t>represents a negative sample.</a:t>
                </a:r>
                <a:endParaRPr lang="zh-CN" altLang="en-US" sz="2400" dirty="0">
                  <a:latin typeface="Palatino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7E43F3E-F040-5B42-96CB-781CB653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87856"/>
                <a:ext cx="9289492" cy="830997"/>
              </a:xfrm>
              <a:prstGeom prst="rect">
                <a:avLst/>
              </a:prstGeom>
              <a:blipFill>
                <a:blip r:embed="rId4"/>
                <a:stretch>
                  <a:fillRect l="-1093" t="-6061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B842735-8406-A046-A2F2-AE62332C0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75224"/>
            <a:ext cx="7184989" cy="7837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EEC03D-21EE-4543-BFB2-77C3B6FBA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908" y="3977692"/>
            <a:ext cx="5396760" cy="149723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F3BDED1-51C5-514B-BA5D-B2CE5D65D682}"/>
              </a:ext>
            </a:extLst>
          </p:cNvPr>
          <p:cNvSpPr/>
          <p:nvPr/>
        </p:nvSpPr>
        <p:spPr>
          <a:xfrm>
            <a:off x="907578" y="3684258"/>
            <a:ext cx="1156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where</a:t>
            </a:r>
            <a:endParaRPr lang="zh-CN" altLang="en-US" sz="2000" dirty="0"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AF34A157-84B4-484B-80C3-CF66E1243E32}"/>
              </a:ext>
            </a:extLst>
          </p:cNvPr>
          <p:cNvSpPr/>
          <p:nvPr/>
        </p:nvSpPr>
        <p:spPr>
          <a:xfrm>
            <a:off x="367952" y="217610"/>
            <a:ext cx="7800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Distributed Word Representations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0490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68</a:t>
            </a:fld>
            <a:endParaRPr lang="zh-CN" altLang="en-US" sz="1200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1184832" y="2442209"/>
            <a:ext cx="1046382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</a:rPr>
              <a:t>CBOW and skip-gram train word vectors</a:t>
            </a:r>
            <a:r>
              <a:rPr lang="zh-CN" altLang="en-US" sz="28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incrementally</a:t>
            </a:r>
            <a:r>
              <a:rPr lang="zh-CN" altLang="en-US" sz="28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online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 based on local context windows. 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latin typeface="Palatino"/>
              <a:cs typeface="Calibri Light" panose="020F0302020204030204" pitchFamily="34" charset="0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800" b="1" dirty="0">
                <a:latin typeface="Palatino"/>
                <a:cs typeface="Calibri Light" panose="020F0302020204030204" pitchFamily="34" charset="0"/>
              </a:rPr>
              <a:t>GloVe 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is a different approach to train embeddings on global word-word co-occurrence counts in a corpus.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2D7CD-0287-3E4B-83C1-1B5A1A2D68E7}"/>
              </a:ext>
            </a:extLst>
          </p:cNvPr>
          <p:cNvSpPr txBox="1"/>
          <p:nvPr/>
        </p:nvSpPr>
        <p:spPr>
          <a:xfrm>
            <a:off x="569406" y="1612465"/>
            <a:ext cx="2002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Palatino"/>
                <a:cs typeface="Calibri Light" panose="020F0302020204030204" pitchFamily="34" charset="0"/>
                <a:sym typeface="+mn-ea"/>
              </a:rPr>
              <a:t>GloVe</a:t>
            </a:r>
            <a:endParaRPr lang="en-CN" sz="2800" dirty="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1F64A929-FB1F-4B42-9B3E-40C094A76460}"/>
              </a:ext>
            </a:extLst>
          </p:cNvPr>
          <p:cNvSpPr/>
          <p:nvPr/>
        </p:nvSpPr>
        <p:spPr>
          <a:xfrm>
            <a:off x="367952" y="217610"/>
            <a:ext cx="7800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Distributed Word Representations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69</a:t>
            </a:fld>
            <a:endParaRPr lang="zh-CN" altLang="en-US" sz="1200" b="0" dirty="0"/>
          </a:p>
        </p:txBody>
      </p:sp>
      <p:sp>
        <p:nvSpPr>
          <p:cNvPr id="2" name="文本框 1"/>
          <p:cNvSpPr txBox="1"/>
          <p:nvPr/>
        </p:nvSpPr>
        <p:spPr>
          <a:xfrm>
            <a:off x="1095270" y="1557847"/>
            <a:ext cx="10659408" cy="2477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Use a matrix X denote word-word co-occurrence counts;                           </a:t>
            </a:r>
            <a:r>
              <a:rPr lang="en-US" sz="2800" i="1" dirty="0">
                <a:latin typeface="Palatino"/>
                <a:cs typeface="Calibri Light" panose="020F0302020204030204" pitchFamily="34" charset="0"/>
                <a:sym typeface="+mn-ea"/>
              </a:rPr>
              <a:t>X</a:t>
            </a:r>
            <a:r>
              <a:rPr lang="en-US" sz="2800" i="1" baseline="-25000" dirty="0">
                <a:latin typeface="Palatino"/>
                <a:cs typeface="Calibri Light" panose="020F0302020204030204" pitchFamily="34" charset="0"/>
                <a:sym typeface="+mn-ea"/>
              </a:rPr>
              <a:t>ij</a:t>
            </a:r>
            <a:r>
              <a:rPr lang="en-US" sz="2800" baseline="-25000" dirty="0">
                <a:latin typeface="Palatino"/>
                <a:cs typeface="Calibri Light" panose="020F0302020204030204" pitchFamily="34" charset="0"/>
                <a:sym typeface="+mn-ea"/>
              </a:rPr>
              <a:t> </a:t>
            </a: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represents the number of times word </a:t>
            </a:r>
            <a:r>
              <a:rPr lang="en-US" sz="2800" i="1" dirty="0">
                <a:latin typeface="Palatino"/>
                <a:cs typeface="Calibri Light" panose="020F0302020204030204" pitchFamily="34" charset="0"/>
                <a:sym typeface="+mn-ea"/>
              </a:rPr>
              <a:t>j</a:t>
            </a: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 occurs in the context of word </a:t>
            </a:r>
            <a:r>
              <a:rPr lang="en-US" sz="2800" i="1" dirty="0" err="1">
                <a:latin typeface="Palatino"/>
                <a:cs typeface="Calibri Light" panose="020F0302020204030204" pitchFamily="34" charset="0"/>
                <a:sym typeface="+mn-ea"/>
              </a:rPr>
              <a:t>i</a:t>
            </a:r>
            <a:r>
              <a:rPr lang="en-US" sz="2800" i="1" dirty="0">
                <a:latin typeface="Palatino"/>
                <a:cs typeface="Calibri Light" panose="020F0302020204030204" pitchFamily="34" charset="0"/>
                <a:sym typeface="+mn-ea"/>
              </a:rPr>
              <a:t>.</a:t>
            </a:r>
            <a:endParaRPr lang="en-US" sz="2800" dirty="0">
              <a:latin typeface="Palatino"/>
              <a:cs typeface="Calibri Light" panose="020F0302020204030204" pitchFamily="34" charset="0"/>
              <a:sym typeface="+mn-ea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The word vectors are learned with so that the dot-product scales with the probabilities:</a:t>
            </a:r>
            <a:endParaRPr lang="en-US" sz="28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64" y="3990734"/>
            <a:ext cx="6399661" cy="786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AECA7-3336-2044-A2A1-AD472F058472}"/>
              </a:ext>
            </a:extLst>
          </p:cNvPr>
          <p:cNvSpPr txBox="1"/>
          <p:nvPr/>
        </p:nvSpPr>
        <p:spPr>
          <a:xfrm>
            <a:off x="1095270" y="5794668"/>
            <a:ext cx="9413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"/>
                <a:ea typeface="+mn-ea"/>
                <a:cs typeface="Calibri Light" panose="020F0302020204030204" pitchFamily="34" charset="0"/>
              </a:rPr>
              <a:t>Bias terms avoid frequent words bias</a:t>
            </a: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77B9A1F6-0703-3B48-AB58-E1E53F3A9447}"/>
              </a:ext>
            </a:extLst>
          </p:cNvPr>
          <p:cNvSpPr/>
          <p:nvPr/>
        </p:nvSpPr>
        <p:spPr>
          <a:xfrm>
            <a:off x="367952" y="217610"/>
            <a:ext cx="7800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Distributed Word Representations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2A0C7E-85A2-4B4B-A078-20AB2C99EF61}"/>
              </a:ext>
            </a:extLst>
          </p:cNvPr>
          <p:cNvSpPr txBox="1"/>
          <p:nvPr/>
        </p:nvSpPr>
        <p:spPr>
          <a:xfrm>
            <a:off x="569406" y="873866"/>
            <a:ext cx="2002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Palatino"/>
                <a:cs typeface="Calibri Light" panose="020F0302020204030204" pitchFamily="34" charset="0"/>
                <a:sym typeface="+mn-ea"/>
              </a:rPr>
              <a:t>GloVe</a:t>
            </a:r>
            <a:endParaRPr lang="en-C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71F2B-C9D5-AE48-B3B1-6E6D0D3F9D8E}"/>
              </a:ext>
            </a:extLst>
          </p:cNvPr>
          <p:cNvSpPr txBox="1"/>
          <p:nvPr/>
        </p:nvSpPr>
        <p:spPr>
          <a:xfrm>
            <a:off x="1665230" y="4837692"/>
            <a:ext cx="98346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800" i="1" dirty="0" err="1">
                <a:latin typeface="Palatino"/>
                <a:cs typeface="Calibri Light" panose="020F0302020204030204" pitchFamily="34" charset="0"/>
                <a:sym typeface="+mn-ea"/>
              </a:rPr>
              <a:t>emb</a:t>
            </a: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 and </a:t>
            </a:r>
            <a:r>
              <a:rPr lang="en-US" sz="2800" i="1" dirty="0" err="1">
                <a:latin typeface="Palatino"/>
                <a:cs typeface="Calibri Light" panose="020F0302020204030204" pitchFamily="34" charset="0"/>
                <a:sym typeface="+mn-ea"/>
              </a:rPr>
              <a:t>emb</a:t>
            </a:r>
            <a:r>
              <a:rPr lang="en-US" sz="2800" i="1" dirty="0">
                <a:latin typeface="Palatino"/>
                <a:cs typeface="Calibri Light" panose="020F0302020204030204" pitchFamily="34" charset="0"/>
                <a:sym typeface="+mn-ea"/>
              </a:rPr>
              <a:t>' </a:t>
            </a: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to denote the target embedding and the context embedding.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46510" y="200410"/>
            <a:ext cx="5005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Multi-outputs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9FE38582-AE42-40AD-B35E-BAB1B3B2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0" r="64158"/>
          <a:stretch/>
        </p:blipFill>
        <p:spPr>
          <a:xfrm>
            <a:off x="8574137" y="1464070"/>
            <a:ext cx="1580256" cy="452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1057275" y="1162781"/>
                <a:ext cx="7450931" cy="4747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</a:rPr>
                  <a:t>Tasks</a:t>
                </a:r>
                <a:r>
                  <a:rPr lang="en-US" altLang="zh-CN" sz="2400" dirty="0">
                    <a:latin typeface="Palatino"/>
                  </a:rPr>
                  <a:t>: 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		sentiment													positive/negative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		document class	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	sports/politics/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	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1162781"/>
                <a:ext cx="7450931" cy="4747903"/>
              </a:xfrm>
              <a:prstGeom prst="rect">
                <a:avLst/>
              </a:prstGeom>
              <a:blipFill>
                <a:blip r:embed="rId3"/>
                <a:stretch>
                  <a:fillRect l="-1190" b="-8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9B31062-5E52-9A44-A586-6E1FA2DE5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F5B0416-CC6A-1C4F-868F-8544301DFAC3}"/>
              </a:ext>
            </a:extLst>
          </p:cNvPr>
          <p:cNvSpPr/>
          <p:nvPr/>
        </p:nvSpPr>
        <p:spPr>
          <a:xfrm>
            <a:off x="3593206" y="3741483"/>
            <a:ext cx="154216" cy="882034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3030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70</a:t>
            </a:fld>
            <a:endParaRPr lang="zh-CN" altLang="en-US" sz="1200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1088571" y="1513840"/>
            <a:ext cx="957942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The training objective is to minimize: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68869" y="3929338"/>
            <a:ext cx="996052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latin typeface="Palatino"/>
                <a:cs typeface="Calibri Light" panose="020F0302020204030204" pitchFamily="34" charset="0"/>
              </a:rPr>
              <a:t>where </a:t>
            </a:r>
            <a:r>
              <a:rPr lang="en-US" sz="2800" i="1" dirty="0">
                <a:latin typeface="Palatino"/>
                <a:cs typeface="Calibri Light" panose="020F0302020204030204" pitchFamily="34" charset="0"/>
              </a:rPr>
              <a:t>V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 denotes the vocabulary, </a:t>
            </a:r>
            <a:r>
              <a:rPr lang="en-US" sz="2800" i="1" dirty="0">
                <a:latin typeface="Palatino"/>
                <a:cs typeface="Calibri Light" panose="020F0302020204030204" pitchFamily="34" charset="0"/>
              </a:rPr>
              <a:t>f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(</a:t>
            </a:r>
            <a:r>
              <a:rPr lang="en-US" sz="2800" i="1" dirty="0">
                <a:latin typeface="Palatino"/>
                <a:cs typeface="Calibri Light" panose="020F0302020204030204" pitchFamily="34" charset="0"/>
              </a:rPr>
              <a:t>X</a:t>
            </a:r>
            <a:r>
              <a:rPr lang="en-US" sz="2800" baseline="-25000" dirty="0">
                <a:latin typeface="Palatino"/>
                <a:cs typeface="Calibri Light" panose="020F0302020204030204" pitchFamily="34" charset="0"/>
              </a:rPr>
              <a:t>ij</a:t>
            </a:r>
            <a:r>
              <a:rPr lang="en-US" sz="2800" dirty="0">
                <a:latin typeface="Palatino"/>
                <a:cs typeface="Calibri Light" panose="020F0302020204030204" pitchFamily="34" charset="0"/>
              </a:rPr>
              <a:t>) is a weighting function.</a:t>
            </a:r>
            <a:endParaRPr lang="zh-CN" alt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88D2F2-D840-CF4E-BD1C-60A43FE29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585" y="4786524"/>
            <a:ext cx="5359400" cy="146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9CD6B3-2A80-4347-8427-E82F915DB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2317949"/>
            <a:ext cx="8394700" cy="1350354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06DD4DB4-2AEF-F249-8B2E-C9075BDA9BFF}"/>
              </a:ext>
            </a:extLst>
          </p:cNvPr>
          <p:cNvSpPr/>
          <p:nvPr/>
        </p:nvSpPr>
        <p:spPr>
          <a:xfrm>
            <a:off x="367952" y="217610"/>
            <a:ext cx="7800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Distributed Word Representations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B955C-87D7-A84D-8F48-AA6165074C8A}"/>
              </a:ext>
            </a:extLst>
          </p:cNvPr>
          <p:cNvSpPr txBox="1"/>
          <p:nvPr/>
        </p:nvSpPr>
        <p:spPr>
          <a:xfrm>
            <a:off x="569406" y="873866"/>
            <a:ext cx="2002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Palatino"/>
                <a:cs typeface="Calibri Light" panose="020F0302020204030204" pitchFamily="34" charset="0"/>
                <a:sym typeface="+mn-ea"/>
              </a:rPr>
              <a:t>GloVe</a:t>
            </a:r>
            <a:endParaRPr lang="en-CN" sz="28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71</a:t>
            </a:fld>
            <a:endParaRPr lang="zh-CN" altLang="en-US" sz="1200" b="0" dirty="0"/>
          </a:p>
        </p:txBody>
      </p:sp>
      <p:sp>
        <p:nvSpPr>
          <p:cNvPr id="11" name="矩形 2"/>
          <p:cNvSpPr/>
          <p:nvPr/>
        </p:nvSpPr>
        <p:spPr>
          <a:xfrm>
            <a:off x="304434" y="180911"/>
            <a:ext cx="7241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Word Embedding Evaluation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988" y="1329536"/>
            <a:ext cx="10875475" cy="1538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</a:rPr>
              <a:t>Word embeddings can be evaluated externally using downstream tasks or internally using linguistic</a:t>
            </a:r>
            <a:r>
              <a:rPr lang="zh-CN" altLang="en-US" sz="28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characteristics.</a:t>
            </a:r>
            <a:endParaRPr lang="en-US" sz="28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</a:rPr>
              <a:t>Word similarities and analogy are two common evaluation tasks.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91" y="3331612"/>
            <a:ext cx="6070191" cy="2601204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72</a:t>
            </a:fld>
            <a:endParaRPr lang="zh-CN" altLang="en-US" sz="1200" b="0" dirty="0"/>
          </a:p>
        </p:txBody>
      </p:sp>
      <p:sp>
        <p:nvSpPr>
          <p:cNvPr id="9" name="文本框 8"/>
          <p:cNvSpPr txBox="1"/>
          <p:nvPr/>
        </p:nvSpPr>
        <p:spPr>
          <a:xfrm>
            <a:off x="840275" y="1738631"/>
            <a:ext cx="1098066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Finding the correlation between embedding based similarity scores and human-given scores using </a:t>
            </a:r>
            <a:r>
              <a:rPr lang="en-US" sz="2800" i="1" dirty="0">
                <a:latin typeface="Palatino"/>
                <a:cs typeface="Calibri Light" panose="020F0302020204030204" pitchFamily="34" charset="0"/>
                <a:sym typeface="+mn-ea"/>
              </a:rPr>
              <a:t>Pearson correlation co-efficient</a:t>
            </a: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:</a:t>
            </a:r>
            <a:endParaRPr lang="en-US" sz="28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36" y="2838218"/>
            <a:ext cx="4400550" cy="8108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51" y="3851664"/>
            <a:ext cx="5811520" cy="2504696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C998B006-63EA-4141-AD35-96062B224622}"/>
              </a:ext>
            </a:extLst>
          </p:cNvPr>
          <p:cNvSpPr txBox="1"/>
          <p:nvPr/>
        </p:nvSpPr>
        <p:spPr>
          <a:xfrm>
            <a:off x="840275" y="1058074"/>
            <a:ext cx="59095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Palatino"/>
                <a:cs typeface="Calibri Light" panose="020F0302020204030204" pitchFamily="34" charset="0"/>
              </a:rPr>
              <a:t>Word similarities</a:t>
            </a: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6EA80003-7DEC-DB41-A6FD-0D97A96BEC5A}"/>
              </a:ext>
            </a:extLst>
          </p:cNvPr>
          <p:cNvSpPr/>
          <p:nvPr/>
        </p:nvSpPr>
        <p:spPr>
          <a:xfrm>
            <a:off x="304434" y="180911"/>
            <a:ext cx="7241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Word Embedding Evaluation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73</a:t>
            </a:fld>
            <a:endParaRPr lang="zh-CN" altLang="en-US" sz="1200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551" y="2015134"/>
            <a:ext cx="5438884" cy="27769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2" y="1995858"/>
            <a:ext cx="5735455" cy="2873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2002" y="1034262"/>
            <a:ext cx="56730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For the scores in the right table: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94870" y="5308214"/>
            <a:ext cx="1025893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400" dirty="0">
                <a:latin typeface="Palatino"/>
                <a:cs typeface="Calibri Light" panose="020F0302020204030204" pitchFamily="34" charset="0"/>
                <a:sym typeface="+mn-ea"/>
              </a:rPr>
              <a:t>The Pearson correlation value of 0.849 shows that word embeddings well capture word relations.</a:t>
            </a: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F16F336F-90C0-B142-B747-AB4148CDC87E}"/>
              </a:ext>
            </a:extLst>
          </p:cNvPr>
          <p:cNvSpPr/>
          <p:nvPr/>
        </p:nvSpPr>
        <p:spPr>
          <a:xfrm>
            <a:off x="304434" y="180911"/>
            <a:ext cx="7241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Word Embedding Evaluation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74</a:t>
            </a:fld>
            <a:endParaRPr lang="zh-CN" altLang="en-US" sz="1200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849742" y="1026006"/>
            <a:ext cx="59530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Palatino"/>
                <a:cs typeface="Calibri Light" panose="020F0302020204030204" pitchFamily="34" charset="0"/>
              </a:rPr>
              <a:t>Word analogy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3661" y="1738630"/>
            <a:ext cx="10062477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Given a word pair “king - queen” and a third word “man”, and a fourth word is asked for making an analogy: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800" dirty="0">
              <a:latin typeface="Palatino"/>
              <a:cs typeface="Calibri Light" panose="020F0302020204030204" pitchFamily="34" charset="0"/>
            </a:endParaRPr>
          </a:p>
          <a:p>
            <a:pPr algn="ctr"/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 (king - queen) v.s. (man - ?)</a:t>
            </a:r>
          </a:p>
          <a:p>
            <a:pPr marL="342900" lvl="2" indent="-342900" algn="ctr">
              <a:buFont typeface="Arial" panose="020B0604020202020204" pitchFamily="34" charset="0"/>
              <a:buChar char="•"/>
            </a:pPr>
            <a:endParaRPr lang="en-US" sz="2800" dirty="0">
              <a:latin typeface="Palatino"/>
              <a:cs typeface="Calibri Light" panose="020F0302020204030204" pitchFamily="34" charset="0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The correct answer is “woman”.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800" dirty="0">
              <a:latin typeface="Palatino"/>
              <a:cs typeface="Calibri Light" panose="020F0302020204030204" pitchFamily="34" charset="0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latin typeface="Palatino"/>
                <a:cs typeface="Calibri Light" panose="020F0302020204030204" pitchFamily="34" charset="0"/>
                <a:sym typeface="+mn-ea"/>
              </a:rPr>
              <a:t>Skip gram vectors follow:</a:t>
            </a:r>
            <a:endParaRPr lang="en-US" sz="2800" dirty="0">
              <a:latin typeface="Palatino"/>
              <a:cs typeface="Calibri Light" panose="020F0302020204030204" pitchFamily="34" charset="0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sz="28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64" y="5605964"/>
            <a:ext cx="7770206" cy="460374"/>
          </a:xfrm>
          <a:prstGeom prst="rect">
            <a:avLst/>
          </a:prstGeom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C5D5B0B6-3AD8-714B-9BDA-AAF5F2445629}"/>
              </a:ext>
            </a:extLst>
          </p:cNvPr>
          <p:cNvSpPr/>
          <p:nvPr/>
        </p:nvSpPr>
        <p:spPr>
          <a:xfrm>
            <a:off x="304434" y="180911"/>
            <a:ext cx="7241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Word Embedding Evaluation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200" b="0" smtClean="0"/>
              <a:t>75</a:t>
            </a:fld>
            <a:endParaRPr lang="zh-CN" altLang="en-US" sz="1200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1068475" y="1190626"/>
            <a:ext cx="59463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Palatino"/>
                <a:cs typeface="Calibri Light" panose="020F0302020204030204" pitchFamily="34" charset="0"/>
              </a:rPr>
              <a:t>Visualization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2" y="2044783"/>
            <a:ext cx="5808736" cy="36225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63" y="2135961"/>
            <a:ext cx="4451337" cy="360735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142" y="6013239"/>
            <a:ext cx="7013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000" dirty="0">
                <a:latin typeface="Palatino"/>
                <a:cs typeface="Calibri Light" panose="020F0302020204030204" pitchFamily="34" charset="0"/>
              </a:rPr>
              <a:t>Similarity                                                                         Analogy  </a:t>
            </a: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DB2CA332-8700-9E4E-920A-832D3205ABD4}"/>
              </a:ext>
            </a:extLst>
          </p:cNvPr>
          <p:cNvSpPr/>
          <p:nvPr/>
        </p:nvSpPr>
        <p:spPr>
          <a:xfrm>
            <a:off x="304434" y="180911"/>
            <a:ext cx="7241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600" b="1" dirty="0">
                <a:latin typeface="Palatino"/>
                <a:cs typeface="Calibri Light" panose="020F0302020204030204" pitchFamily="34" charset="0"/>
                <a:sym typeface="+mn-ea"/>
              </a:rPr>
              <a:t>Word Embedding Evaluation</a:t>
            </a:r>
            <a:endParaRPr lang="en-US" altLang="zh-CN" sz="360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49686" y="218474"/>
            <a:ext cx="5746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30523" y="1903065"/>
                <a:ext cx="10557894" cy="3454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3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 this week, we have learned: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Multi-layer perceptrons and deep neural networks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Neural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-gram LM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Word embedding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Skip-gram and </a:t>
                </a:r>
                <a:r>
                  <a:rPr lang="en-US" altLang="zh-CN" sz="28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GloVe</a:t>
                </a:r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523" y="1903065"/>
                <a:ext cx="10557894" cy="3454792"/>
              </a:xfrm>
              <a:prstGeom prst="rect">
                <a:avLst/>
              </a:prstGeom>
              <a:blipFill>
                <a:blip r:embed="rId2"/>
                <a:stretch>
                  <a:fillRect l="-1441" b="-40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7B7D53D-2801-9E4C-9F92-14BC25AAADB0}"/>
              </a:ext>
            </a:extLst>
          </p:cNvPr>
          <p:cNvSpPr txBox="1">
            <a:spLocks/>
          </p:cNvSpPr>
          <p:nvPr/>
        </p:nvSpPr>
        <p:spPr>
          <a:xfrm>
            <a:off x="11018573" y="6396117"/>
            <a:ext cx="6035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D8FA19-E13B-4121-8BBF-5D41F5A04330}" type="slidenum">
              <a:rPr lang="zh-CN" altLang="en-US" sz="1200" smtClean="0">
                <a:solidFill>
                  <a:schemeClr val="tx1">
                    <a:tint val="75000"/>
                  </a:schemeClr>
                </a:solidFill>
              </a:rPr>
              <a:pPr/>
              <a:t>76</a:t>
            </a:fld>
            <a:endParaRPr lang="zh-CN" alt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46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93332" y="177605"/>
            <a:ext cx="2994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cs typeface="Calibri Light" panose="020F0302020204030204" pitchFamily="34" charset="0"/>
              </a:rPr>
              <a:t>Two-Layers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9FE38582-AE42-40AD-B35E-BAB1B3B2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7" t="260" r="38162" b="-260"/>
          <a:stretch/>
        </p:blipFill>
        <p:spPr>
          <a:xfrm>
            <a:off x="8278615" y="1395681"/>
            <a:ext cx="2611405" cy="4556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/>
              <p:nvPr/>
            </p:nvSpPr>
            <p:spPr>
              <a:xfrm>
                <a:off x="1064419" y="1366817"/>
                <a:ext cx="6973988" cy="438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Input layer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- receives input data and represents them using vectors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Hidden layer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- induces useful non-linear features from the input vectors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Output layer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𝑜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- makes predictions according to the features extracted from the hidden layers. </a:t>
                </a:r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</a:rPr>
                  <a:t>Task</a:t>
                </a:r>
                <a:r>
                  <a:rPr lang="en-US" altLang="zh-CN" sz="2400" dirty="0">
                    <a:latin typeface="Palatino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 		</a:t>
                </a:r>
                <a:r>
                  <a:rPr lang="en-US" altLang="zh-CN" sz="2400" i="1" dirty="0">
                    <a:latin typeface="Palatino"/>
                  </a:rPr>
                  <a:t>is liked by John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F5D542A-83D4-472F-939A-2FFAABFB6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19" y="1366817"/>
                <a:ext cx="6973988" cy="4382675"/>
              </a:xfrm>
              <a:prstGeom prst="rect">
                <a:avLst/>
              </a:prstGeom>
              <a:blipFill>
                <a:blip r:embed="rId3"/>
                <a:stretch>
                  <a:fillRect l="-1273" r="-2545" b="-23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3E4842A-FC0B-7B4D-981F-A0CAD1DD5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/>
          </a:p>
        </p:txBody>
      </p:sp>
      <p:cxnSp>
        <p:nvCxnSpPr>
          <p:cNvPr id="10" name="直接连接符 3">
            <a:extLst>
              <a:ext uri="{FF2B5EF4-FFF2-40B4-BE49-F238E27FC236}">
                <a16:creationId xmlns:a16="http://schemas.microsoft.com/office/drawing/2014/main" id="{B856D53D-B3E6-D84E-B6E2-48B9A81E39C2}"/>
              </a:ext>
            </a:extLst>
          </p:cNvPr>
          <p:cNvCxnSpPr>
            <a:cxnSpLocks/>
          </p:cNvCxnSpPr>
          <p:nvPr/>
        </p:nvCxnSpPr>
        <p:spPr>
          <a:xfrm>
            <a:off x="2575646" y="5581149"/>
            <a:ext cx="6586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20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9FE38582-AE42-40AD-B35E-BAB1B3B2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7" t="260" r="38162" b="-260"/>
          <a:stretch/>
        </p:blipFill>
        <p:spPr>
          <a:xfrm>
            <a:off x="8278615" y="1150980"/>
            <a:ext cx="2611405" cy="455604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D46F3E-1A44-4960-A401-4C17E8398E3A}"/>
              </a:ext>
            </a:extLst>
          </p:cNvPr>
          <p:cNvGrpSpPr/>
          <p:nvPr/>
        </p:nvGrpSpPr>
        <p:grpSpPr>
          <a:xfrm>
            <a:off x="1064418" y="1122116"/>
            <a:ext cx="7073741" cy="4382675"/>
            <a:chOff x="702361" y="1277564"/>
            <a:chExt cx="5106675" cy="43826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0F5D542A-83D4-472F-939A-2FFAABFB6848}"/>
                    </a:ext>
                  </a:extLst>
                </p:cNvPr>
                <p:cNvSpPr/>
                <p:nvPr/>
              </p:nvSpPr>
              <p:spPr>
                <a:xfrm>
                  <a:off x="702361" y="1277564"/>
                  <a:ext cx="5106675" cy="43826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spcAft>
                      <a:spcPts val="1200"/>
                    </a:spcAft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b="1" dirty="0">
                      <a:latin typeface="Palatino"/>
                      <a:ea typeface="Palatino" pitchFamily="2" charset="77"/>
                      <a:cs typeface="Calibri Light" panose="020F0302020204030204" pitchFamily="34" charset="0"/>
                    </a:rPr>
                    <a:t>Input layer</a:t>
                  </a:r>
                  <a:r>
                    <a:rPr lang="en-US" altLang="zh-CN" sz="2400" dirty="0">
                      <a:latin typeface="Palatino"/>
                      <a:ea typeface="Palatino" pitchFamily="2" charset="77"/>
                      <a:cs typeface="Calibri Light" panose="020F0302020204030204" pitchFamily="34" charset="0"/>
                    </a:rPr>
                    <a:t>: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en-US" altLang="zh-CN" sz="2400" dirty="0">
                      <a:latin typeface="Palatino"/>
                      <a:ea typeface="Palatino" pitchFamily="2" charset="77"/>
                      <a:cs typeface="Calibri Light" panose="020F0302020204030204" pitchFamily="34" charset="0"/>
                    </a:rPr>
                    <a:t> - receives input data and represents them using vectors</a:t>
                  </a:r>
                </a:p>
                <a:p>
                  <a:pPr marL="342900" indent="-342900">
                    <a:lnSpc>
                      <a:spcPct val="150000"/>
                    </a:lnSpc>
                    <a:spcAft>
                      <a:spcPts val="1200"/>
                    </a:spcAft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b="1" dirty="0">
                      <a:latin typeface="Palatino"/>
                      <a:ea typeface="Palatino" pitchFamily="2" charset="77"/>
                      <a:cs typeface="Calibri Light" panose="020F0302020204030204" pitchFamily="34" charset="0"/>
                    </a:rPr>
                    <a:t>Hidden layer</a:t>
                  </a:r>
                  <a:r>
                    <a:rPr lang="en-US" altLang="zh-CN" sz="2400" dirty="0">
                      <a:latin typeface="Palatino"/>
                      <a:ea typeface="Palatino" pitchFamily="2" charset="77"/>
                      <a:cs typeface="Calibri Light" panose="020F0302020204030204" pitchFamily="34" charset="0"/>
                    </a:rPr>
                    <a:t>: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2400" dirty="0">
                      <a:latin typeface="Palatino"/>
                      <a:ea typeface="Palatino" pitchFamily="2" charset="77"/>
                      <a:cs typeface="Calibri Light" panose="020F0302020204030204" pitchFamily="34" charset="0"/>
                    </a:rPr>
                    <a:t>- induces useful non-linear features from the input vectors</a:t>
                  </a:r>
                </a:p>
                <a:p>
                  <a:pPr marL="342900" indent="-342900">
                    <a:lnSpc>
                      <a:spcPct val="150000"/>
                    </a:lnSpc>
                    <a:spcAft>
                      <a:spcPts val="1200"/>
                    </a:spcAft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b="1" dirty="0">
                      <a:latin typeface="Palatino"/>
                      <a:ea typeface="Palatino" pitchFamily="2" charset="77"/>
                      <a:cs typeface="Calibri Light" panose="020F0302020204030204" pitchFamily="34" charset="0"/>
                    </a:rPr>
                    <a:t>Output layer</a:t>
                  </a:r>
                  <a:r>
                    <a:rPr lang="en-US" altLang="zh-CN" sz="2400" dirty="0">
                      <a:latin typeface="Palatino"/>
                      <a:ea typeface="Palatino" pitchFamily="2" charset="77"/>
                      <a:cs typeface="Calibri Light" panose="020F030202020403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𝑜</m:t>
                      </m:r>
                    </m:oMath>
                  </a14:m>
                  <a:r>
                    <a:rPr lang="en-US" altLang="zh-CN" sz="2400" dirty="0">
                      <a:latin typeface="Palatino"/>
                      <a:ea typeface="Palatino" pitchFamily="2" charset="77"/>
                      <a:cs typeface="Calibri Light" panose="020F0302020204030204" pitchFamily="34" charset="0"/>
                    </a:rPr>
                    <a:t> - makes predictions according to the features extracted from the hidden layers. </a:t>
                  </a:r>
                  <a:endParaRPr lang="en-US" altLang="zh-CN" sz="2400" dirty="0">
                    <a:latin typeface="Palatino"/>
                  </a:endParaRPr>
                </a:p>
                <a:p>
                  <a:pPr marL="342900" indent="-342900">
                    <a:lnSpc>
                      <a:spcPct val="150000"/>
                    </a:lnSpc>
                    <a:spcAft>
                      <a:spcPts val="1200"/>
                    </a:spcAft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b="1" dirty="0">
                      <a:latin typeface="Palatino"/>
                    </a:rPr>
                    <a:t>Task</a:t>
                  </a:r>
                  <a:r>
                    <a:rPr lang="en-US" altLang="zh-CN" sz="2400" dirty="0">
                      <a:latin typeface="Palatino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a14:m>
                  <a:r>
                    <a:rPr lang="en-US" altLang="zh-CN" sz="2400" dirty="0">
                      <a:latin typeface="Palatino"/>
                    </a:rPr>
                    <a:t>  		</a:t>
                  </a:r>
                  <a:r>
                    <a:rPr lang="en-US" altLang="zh-CN" sz="2400" i="1" dirty="0">
                      <a:latin typeface="Palatino"/>
                    </a:rPr>
                    <a:t>is liked by John</a:t>
                  </a: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0F5D542A-83D4-472F-939A-2FFAABFB68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277564"/>
                  <a:ext cx="5106675" cy="4382675"/>
                </a:xfrm>
                <a:prstGeom prst="rect">
                  <a:avLst/>
                </a:prstGeom>
                <a:blipFill>
                  <a:blip r:embed="rId3"/>
                  <a:stretch>
                    <a:fillRect l="-1257" r="-1257" b="-231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B14E521-A65D-4F4D-BEC3-CC5ED7E8C0AB}"/>
                </a:ext>
              </a:extLst>
            </p:cNvPr>
            <p:cNvCxnSpPr>
              <a:cxnSpLocks/>
            </p:cNvCxnSpPr>
            <p:nvPr/>
          </p:nvCxnSpPr>
          <p:spPr>
            <a:xfrm>
              <a:off x="1793347" y="5491896"/>
              <a:ext cx="4754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A84AA2C8-7F14-B647-9744-C8EBB7150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A6E859-9B25-CF4A-B58A-9AC456500A9A}"/>
                  </a:ext>
                </a:extLst>
              </p:cNvPr>
              <p:cNvSpPr txBox="1"/>
              <p:nvPr/>
            </p:nvSpPr>
            <p:spPr>
              <a:xfrm>
                <a:off x="1064418" y="5759327"/>
                <a:ext cx="9486899" cy="597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End-to-end training using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) data,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</a:rPr>
                  <a:t> is automatically learned.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A6E859-9B25-CF4A-B58A-9AC456500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18" y="5759327"/>
                <a:ext cx="9486899" cy="597023"/>
              </a:xfrm>
              <a:prstGeom prst="rect">
                <a:avLst/>
              </a:prstGeom>
              <a:blipFill>
                <a:blip r:embed="rId4"/>
                <a:stretch>
                  <a:fillRect l="-937" b="-20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5">
            <a:extLst>
              <a:ext uri="{FF2B5EF4-FFF2-40B4-BE49-F238E27FC236}">
                <a16:creationId xmlns:a16="http://schemas.microsoft.com/office/drawing/2014/main" id="{AB545211-847F-314A-A944-251981D26C71}"/>
              </a:ext>
            </a:extLst>
          </p:cNvPr>
          <p:cNvSpPr/>
          <p:nvPr/>
        </p:nvSpPr>
        <p:spPr>
          <a:xfrm>
            <a:off x="393332" y="177605"/>
            <a:ext cx="5247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cs typeface="Calibri Light" panose="020F0302020204030204" pitchFamily="34" charset="0"/>
              </a:rPr>
              <a:t>Two-Layers Perceptron </a:t>
            </a:r>
          </a:p>
        </p:txBody>
      </p:sp>
    </p:spTree>
    <p:extLst>
      <p:ext uri="{BB962C8B-B14F-4D97-AF65-F5344CB8AC3E}">
        <p14:creationId xmlns:p14="http://schemas.microsoft.com/office/powerpoint/2010/main" val="9583469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f(\bullet)=\bullet^2$&#10;&#10;\end{document}"/>
  <p:tag name="IGUANATEXSIZE" val="20"/>
  <p:tag name="IGUANATEXCURSOR" val="10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6"/>
  <p:tag name="OUTPUTTYPE" val="PDF"/>
  <p:tag name="IGUANATEXVERSION" val="160"/>
  <p:tag name="LATEXADDIN" val="\documentclass{article}&#10;\usepackage{amsmath}&#10;\pagestyle{empty}&#10;\begin{document}&#10;&#10;$g(\bullet)=\text{sigmoid}(\bullet)$&#10;&#10;&#10;\end{document}"/>
  <p:tag name="IGUANATEXSIZE" val="20"/>
  <p:tag name="IGUANATEXCURSOR" val="11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"/>
  <p:tag name="OUTPUTTYPE" val="PDF"/>
  <p:tag name="IGUANATEXVERSION" val="160"/>
  <p:tag name="LATEXADDIN" val="\documentclass{article}&#10;\usepackage{amsmath}&#10;\pagestyle{empty}&#10;\begin{document}&#10;&#10;&#10;$y_1$&#10;&#10;\end{document}"/>
  <p:tag name="IGUANATEXSIZE" val="20"/>
  <p:tag name="IGUANATEXCURSOR" val="8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"/>
  <p:tag name="OUTPUTTYPE" val="PDF"/>
  <p:tag name="IGUANATEXVERSION" val="160"/>
  <p:tag name="LATEXADDIN" val="\documentclass{article}&#10;\usepackage{amsmath}&#10;\pagestyle{empty}&#10;\begin{document}&#10;&#10;&#10;$y_2$&#10;&#10;\end{document}"/>
  <p:tag name="IGUANATEXSIZE" val="20"/>
  <p:tag name="IGUANATEXCURSOR" val="86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f(\bullet)=\bullet^2$&#10;&#10;\end{document}"/>
  <p:tag name="IGUANATEXSIZE" val="20"/>
  <p:tag name="IGUANATEXCURSOR" val="10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6"/>
  <p:tag name="OUTPUTTYPE" val="PDF"/>
  <p:tag name="IGUANATEXVERSION" val="160"/>
  <p:tag name="LATEXADDIN" val="\documentclass{article}&#10;\usepackage{amsmath}&#10;\pagestyle{empty}&#10;\begin{document}&#10;&#10;$g(\bullet)=\text{sigmoid}(\bullet)$&#10;&#10;&#10;\end{document}"/>
  <p:tag name="IGUANATEXSIZE" val="20"/>
  <p:tag name="IGUANATEXCURSOR" val="11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f(\bullet)=\bullet^2$&#10;&#10;\end{document}"/>
  <p:tag name="IGUANATEXSIZE" val="20"/>
  <p:tag name="IGUANATEXCURSOR" val="10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6"/>
  <p:tag name="OUTPUTTYPE" val="PDF"/>
  <p:tag name="IGUANATEXVERSION" val="160"/>
  <p:tag name="LATEXADDIN" val="\documentclass{article}&#10;\usepackage{amsmath}&#10;\pagestyle{empty}&#10;\begin{document}&#10;&#10;$g(\bullet)=\text{sigmoid}(\bullet)$&#10;&#10;&#10;\end{document}"/>
  <p:tag name="IGUANATEXSIZE" val="20"/>
  <p:tag name="IGUANATEXCURSOR" val="11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f(\bullet)=\bullet^2$&#10;&#10;\end{document}"/>
  <p:tag name="IGUANATEXSIZE" val="20"/>
  <p:tag name="IGUANATEXCURSOR" val="10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6"/>
  <p:tag name="OUTPUTTYPE" val="PDF"/>
  <p:tag name="IGUANATEXVERSION" val="160"/>
  <p:tag name="LATEXADDIN" val="\documentclass{article}&#10;\usepackage{amsmath}&#10;\pagestyle{empty}&#10;\begin{document}&#10;&#10;$g(\bullet)=\text{sigmoid}(\bullet)$&#10;&#10;&#10;\end{document}"/>
  <p:tag name="IGUANATEXSIZE" val="20"/>
  <p:tag name="IGUANATEXCURSOR" val="11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"/>
  <p:tag name="ORIGINALWIDTH" val="93"/>
  <p:tag name="OUTPUTTYPE" val="PDF"/>
  <p:tag name="IGUANATEXVERSION" val="160"/>
  <p:tag name="LATEXADDIN" val="\documentclass{article}&#10;\usepackage{amsmath}&#10;\pagestyle{empty}&#10;\begin{document}&#10;&#10;$\frac{\partial L}{\partial w_{11}^y}=\frac{\partial L}{\partial o} \cdot \frac{\partial o}{\partial y_1} \cdot \frac{\partial y_1}{\partial w_{11}^y}$&#10;&#10;&#10;\end{document}"/>
  <p:tag name="IGUANATEXSIZE" val="20"/>
  <p:tag name="IGUANATEXCURSOR" val="17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6"/>
  <p:tag name="OUTPUTTYPE" val="PDF"/>
  <p:tag name="IGUANATEXVERSION" val="160"/>
  <p:tag name="LATEXADDIN" val="\documentclass{article}&#10;\usepackage{amsmath}&#10;\pagestyle{empty}&#10;\begin{document}&#10;&#10;$g(\bullet)=\text{sigmoid}(\bullet)$&#10;&#10;&#10;\end{document}"/>
  <p:tag name="IGUANATEXSIZE" val="20"/>
  <p:tag name="IGUANATEXCURSOR" val="11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62"/>
  <p:tag name="OUTPUTTYPE" val="PDF"/>
  <p:tag name="IGUANATEXVERSION" val="160"/>
  <p:tag name="LATEXADDIN" val="\documentclass{article}&#10;\usepackage{amsmath}&#10;\pagestyle{empty}&#10;\begin{document}&#10;&#10;$\mathbf{x}=\left(rep\left(w_{i-n+1}\right) \oplus \ldots \oplus rep\left(w_{i-1}\right)\right)$&#10;&#10;&#10;\end{document}"/>
  <p:tag name="IGUANATEXSIZE" val="20"/>
  <p:tag name="IGUANATEXCURSOR" val="146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3"/>
  <p:tag name="OUTPUTTYPE" val="PDF"/>
  <p:tag name="IGUANATEXVERSION" val="160"/>
  <p:tag name="LATEXADDIN" val="\documentclass{article}&#10;\usepackage{amsmath}&#10;\pagestyle{empty}&#10;\begin{document}&#10;&#10;$rep(w_{i-n+1}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2"/>
  <p:tag name="OUTPUTTYPE" val="PDF"/>
  <p:tag name="IGUANATEXVERSION" val="160"/>
  <p:tag name="LATEXADDIN" val="\documentclass{article}&#10;\usepackage{amsmath}&#10;\pagestyle{empty}&#10;\begin{document}&#10;&#10;$rep(w_{i-2})$&#10;&#10;&#10;\end{document}"/>
  <p:tag name="IGUANATEXSIZE" val="20"/>
  <p:tag name="IGUANATEXCURSOR" val="9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2"/>
  <p:tag name="OUTPUTTYPE" val="PDF"/>
  <p:tag name="IGUANATEXVERSION" val="160"/>
  <p:tag name="LATEXADDIN" val="\documentclass{article}&#10;\usepackage{amsmath}&#10;\pagestyle{empty}&#10;\begin{document}&#10;&#10;&#10;$rep(w_{i-1})$&#10;&#10;\end{document}"/>
  <p:tag name="IGUANATEXSIZE" val="20"/>
  <p:tag name="IGUANATEXCURSOR" val="9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93"/>
  <p:tag name="OUTPUTTYPE" val="PDF"/>
  <p:tag name="IGUANATEXVERSION" val="160"/>
  <p:tag name="LATEXADDIN" val="\documentclass{article}&#10;\usepackage{amsmath}&#10;\pagestyle{empty}&#10;\begin{document}&#10;&#10;$$&#10;\begin{aligned}&#10; &amp; \mathbf{h} = \tanh(\mathbf{W}^h \mathbf{x} + \mathbf{b}^h) \\&#10; &amp; \mathbf{o} = \mathbf{W}^o \mathbf{h} + \mathbf{b}^o \\&#10; &amp; \mathbf{p} = \text{softmax}(\mathbf{o})&#10;\end{aligned}&#10;$$&#10;&#10;&#10;&#10;\end{document}"/>
  <p:tag name="IGUANATEXSIZE" val="20"/>
  <p:tag name="IGUANATEXCURSOR" val="28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93"/>
  <p:tag name="OUTPUTTYPE" val="PDF"/>
  <p:tag name="IGUANATEXVERSION" val="160"/>
  <p:tag name="LATEXADDIN" val="\documentclass{article}&#10;\usepackage{amsmath}&#10;\pagestyle{empty}&#10;\begin{document}&#10;&#10;$$&#10;\begin{aligned}&#10; &amp; \mathbf{h} = \tanh(\mathbf{W}^h \mathbf{x} + \mathbf{b}^h) \\&#10; &amp; \mathbf{o} = \mathbf{W}^o \mathbf{h} + \mathbf{b}^o \\&#10; &amp; \mathbf{p} = \text{softmax}(\mathbf{o})&#10;\end{aligned}&#10;$$&#10;&#10;&#10;&#10;\end{document}"/>
  <p:tag name="IGUANATEXSIZE" val="20"/>
  <p:tag name="IGUANATEXCURSOR" val="28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91"/>
  <p:tag name="OUTPUTTYPE" val="PDF"/>
  <p:tag name="IGUANATEXVERSION" val="160"/>
  <p:tag name="LATEXADDIN" val="\documentclass{article}&#10;\usepackage{amsmath}&#10;\pagestyle{empty}&#10;\begin{document}&#10;&#10;&#10;$\mathbf{o}=\mathbf{Ux}+\mathbf{W}^o \mathbf{h}+\mathbf{b}^o$&#10;&#10;\end{document}"/>
  <p:tag name="IGUANATEXSIZE" val="20"/>
  <p:tag name="IGUANATEXCURSOR" val="8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91"/>
  <p:tag name="OUTPUTTYPE" val="PDF"/>
  <p:tag name="IGUANATEXVERSION" val="160"/>
  <p:tag name="LATEXADDIN" val="\documentclass{article}&#10;\usepackage{amsmath}&#10;\pagestyle{empty}&#10;\begin{document}&#10;&#10;&#10;$\mathbf{o}=\mathbf{Ux}+\mathbf{W}^o \mathbf{h}+\mathbf{b}^o$&#10;&#10;\end{document}"/>
  <p:tag name="IGUANATEXSIZE" val="20"/>
  <p:tag name="IGUANATEXCURSOR" val="8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91"/>
  <p:tag name="OUTPUTTYPE" val="PDF"/>
  <p:tag name="IGUANATEXVERSION" val="160"/>
  <p:tag name="LATEXADDIN" val="\documentclass{article}&#10;\usepackage{amsmath}&#10;\pagestyle{empty}&#10;\begin{document}&#10;&#10;&#10;$\mathbf{o}=\mathbf{Ux}+\mathbf{W}^o \mathbf{h}+\mathbf{b}^o$&#10;&#10;\end{document}"/>
  <p:tag name="IGUANATEXSIZE" val="20"/>
  <p:tag name="IGUANATEXCURSOR" val="8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62"/>
  <p:tag name="OUTPUTTYPE" val="PDF"/>
  <p:tag name="IGUANATEXVERSION" val="160"/>
  <p:tag name="LATEXADDIN" val="\documentclass{article}&#10;\usepackage{amsmath}&#10;\pagestyle{empty}&#10;\begin{document}&#10;&#10;$P(\text{ran}|\text{the cat}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f(\bullet)=\bullet^2$&#10;&#10;\end{document}"/>
  <p:tag name="IGUANATEXSIZE" val="20"/>
  <p:tag name="IGUANATEXCURSOR" val="10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67"/>
  <p:tag name="OUTPUTTYPE" val="PDF"/>
  <p:tag name="IGUANATEXVERSION" val="160"/>
  <p:tag name="LATEXADDIN" val="\documentclass{article}&#10;\usepackage{amsmath}&#10;\pagestyle{empty}&#10;\begin{document}&#10;&#10;&#10;$P(\text{ran}|\text{the emu})$&#10;&#10;\end{document}"/>
  <p:tag name="IGUANATEXSIZE" val="20"/>
  <p:tag name="IGUANATEXCURSOR" val="109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"/>
  <p:tag name="ORIGINALWIDTH" val="106"/>
  <p:tag name="OUTPUTTYPE" val="PDF"/>
  <p:tag name="IGUANATEXVERSION" val="160"/>
  <p:tag name="LATEXADDIN" val="\documentclass{article}&#10;\usepackage{amsmath}&#10;\pagestyle{empty}&#10;\begin{document}&#10;&#10;$=\frac{1}{|T|}\sum_{i=1}^{|T|} \text{log}(P(w_i|c_i)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"/>
  <p:tag name="ORIGINALWIDTH" val="106"/>
  <p:tag name="OUTPUTTYPE" val="PDF"/>
  <p:tag name="IGUANATEXVERSION" val="160"/>
  <p:tag name="LATEXADDIN" val="\documentclass{article}&#10;\usepackage{amsmath}&#10;\pagestyle{empty}&#10;\begin{document}&#10;&#10;$=\frac{1}{|T|}\sum_{i=1}^{|T|} \text{log}(P(w_i|c_i)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9"/>
  <p:tag name="OUTPUTTYPE" val="PDF"/>
  <p:tag name="IGUANATEXVERSION" val="160"/>
  <p:tag name="LATEXADDIN" val="\documentclass{article}&#10;\usepackage{amsmath}&#10;\pagestyle{empty}&#10;\begin{document}&#10;&#10;$P(d,w|c)=P(d)\cdot P(w|d,c)$&#10;&#10;&#10;\end{document}"/>
  <p:tag name="IGUANATEXSIZE" val="20"/>
  <p:tag name="IGUANATEXCURSOR" val="108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pagestyle{empty}&#10;\begin{document}&#10;&#10;$x$&#10;&#10;&#10;\end{document}"/>
  <p:tag name="IGUANATEXSIZE" val="20"/>
  <p:tag name="IGUANATEXCURSOR" val="84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pagestyle{empty}&#10;\begin{document}&#10;&#10;$x$&#10;&#10;&#10;\end{document}"/>
  <p:tag name="IGUANATEXSIZE" val="20"/>
  <p:tag name="IGUANATEXCURSOR" val="84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pagestyle{empty}&#10;\begin{document}&#10;&#10;$x$&#10;&#10;&#10;\end{document}"/>
  <p:tag name="IGUANATEXSIZE" val="20"/>
  <p:tag name="IGUANATEXCURSOR" val="84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"/>
  <p:tag name="OUTPUTTYPE" val="PDF"/>
  <p:tag name="IGUANATEXVERSION" val="160"/>
  <p:tag name="LATEXADDIN" val="\documentclass{article}&#10;\usepackage{amsmath}&#10;\pagestyle{empty}&#10;\begin{document}&#10;&#10;$|V|$&#10;&#10;&#10;\end{document}"/>
  <p:tag name="IGUANATEXSIZE" val="20"/>
  <p:tag name="IGUANATEXCURSOR" val="84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71,&quot;width&quot;:6547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645,&quot;width&quot;:996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6"/>
  <p:tag name="OUTPUTTYPE" val="PDF"/>
  <p:tag name="IGUANATEXVERSION" val="160"/>
  <p:tag name="LATEXADDIN" val="\documentclass{article}&#10;\usepackage{amsmath}&#10;\pagestyle{empty}&#10;\begin{document}&#10;&#10;$g(\bullet)=\text{sigmoid}(\bullet)$&#10;&#10;&#10;\end{document}"/>
  <p:tag name="IGUANATEXSIZE" val="20"/>
  <p:tag name="IGUANATEXCURSOR" val="11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645,&quot;width&quot;:9960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51.8094488188976,&quot;width&quot;:6888.366929133858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f(\bullet)=\bullet^2$&#10;&#10;\end{document}"/>
  <p:tag name="IGUANATEXSIZE" val="20"/>
  <p:tag name="IGUANATEXCURSOR" val="10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6"/>
  <p:tag name="OUTPUTTYPE" val="PDF"/>
  <p:tag name="IGUANATEXVERSION" val="160"/>
  <p:tag name="LATEXADDIN" val="\documentclass{article}&#10;\usepackage{amsmath}&#10;\pagestyle{empty}&#10;\begin{document}&#10;&#10;$g(\bullet)=\text{sigmoid}(\bullet)$&#10;&#10;&#10;\end{document}"/>
  <p:tag name="IGUANATEXSIZE" val="20"/>
  <p:tag name="IGUANATEXCURSOR" val="11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f(\bullet)=\bullet^2$&#10;&#10;\end{document}"/>
  <p:tag name="IGUANATEXSIZE" val="20"/>
  <p:tag name="IGUANATEXCURSOR" val="10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6"/>
  <p:tag name="OUTPUTTYPE" val="PDF"/>
  <p:tag name="IGUANATEXVERSION" val="160"/>
  <p:tag name="LATEXADDIN" val="\documentclass{article}&#10;\usepackage{amsmath}&#10;\pagestyle{empty}&#10;\begin{document}&#10;&#10;$g(\bullet)=\text{sigmoid}(\bullet)$&#10;&#10;&#10;\end{document}"/>
  <p:tag name="IGUANATEXSIZE" val="20"/>
  <p:tag name="IGUANATEXCURSOR" val="11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f(\bullet)=\bullet^2$&#10;&#10;\end{document}"/>
  <p:tag name="IGUANATEXSIZE" val="20"/>
  <p:tag name="IGUANATEXCURSOR" val="10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27203</TotalTime>
  <Words>3366</Words>
  <Application>Microsoft Macintosh PowerPoint</Application>
  <PresentationFormat>Widescreen</PresentationFormat>
  <Paragraphs>661</Paragraphs>
  <Slides>76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等线</vt:lpstr>
      <vt:lpstr>Times</vt:lpstr>
      <vt:lpstr>Andale Mono</vt:lpstr>
      <vt:lpstr>Arial</vt:lpstr>
      <vt:lpstr>Calibri</vt:lpstr>
      <vt:lpstr>Calibri Light</vt:lpstr>
      <vt:lpstr>Cambria Math</vt:lpstr>
      <vt:lpstr>Palatino</vt:lpstr>
      <vt:lpstr>Office 主题​​</vt:lpstr>
      <vt:lpstr>Equation.KSEE3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卢 攀忠</cp:lastModifiedBy>
  <cp:revision>338</cp:revision>
  <cp:lastPrinted>2022-03-29T02:24:13Z</cp:lastPrinted>
  <dcterms:created xsi:type="dcterms:W3CDTF">2018-10-12T14:21:45Z</dcterms:created>
  <dcterms:modified xsi:type="dcterms:W3CDTF">2025-04-08T07:02:50Z</dcterms:modified>
</cp:coreProperties>
</file>